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63" r:id="rId4"/>
    <p:sldId id="264" r:id="rId5"/>
    <p:sldId id="26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86" autoAdjust="0"/>
    <p:restoredTop sz="98696" autoAdjust="0"/>
  </p:normalViewPr>
  <p:slideViewPr>
    <p:cSldViewPr>
      <p:cViewPr>
        <p:scale>
          <a:sx n="86" d="100"/>
          <a:sy n="86" d="100"/>
        </p:scale>
        <p:origin x="-66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A9B1-81EC-4502-9FD9-93787606B49A}" type="datetimeFigureOut">
              <a:rPr lang="en-US" smtClean="0"/>
              <a:pPr/>
              <a:t>1/31/2012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D88C9-6D32-4A83-BEC4-A9FBC2144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A9B1-81EC-4502-9FD9-93787606B49A}" type="datetimeFigureOut">
              <a:rPr lang="en-US" smtClean="0"/>
              <a:pPr/>
              <a:t>1/31/2012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D88C9-6D32-4A83-BEC4-A9FBC2144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A9B1-81EC-4502-9FD9-93787606B49A}" type="datetimeFigureOut">
              <a:rPr lang="en-US" smtClean="0"/>
              <a:pPr/>
              <a:t>1/31/2012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D88C9-6D32-4A83-BEC4-A9FBC2144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A9B1-81EC-4502-9FD9-93787606B49A}" type="datetimeFigureOut">
              <a:rPr lang="en-US" smtClean="0"/>
              <a:pPr/>
              <a:t>1/31/2012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D88C9-6D32-4A83-BEC4-A9FBC2144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A9B1-81EC-4502-9FD9-93787606B49A}" type="datetimeFigureOut">
              <a:rPr lang="en-US" smtClean="0"/>
              <a:pPr/>
              <a:t>1/31/2012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D88C9-6D32-4A83-BEC4-A9FBC2144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A9B1-81EC-4502-9FD9-93787606B49A}" type="datetimeFigureOut">
              <a:rPr lang="en-US" smtClean="0"/>
              <a:pPr/>
              <a:t>1/31/2012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D88C9-6D32-4A83-BEC4-A9FBC2144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A9B1-81EC-4502-9FD9-93787606B49A}" type="datetimeFigureOut">
              <a:rPr lang="en-US" smtClean="0"/>
              <a:pPr/>
              <a:t>1/31/2012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D88C9-6D32-4A83-BEC4-A9FBC2144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A9B1-81EC-4502-9FD9-93787606B49A}" type="datetimeFigureOut">
              <a:rPr lang="en-US" smtClean="0"/>
              <a:pPr/>
              <a:t>1/31/2012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D88C9-6D32-4A83-BEC4-A9FBC2144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A9B1-81EC-4502-9FD9-93787606B49A}" type="datetimeFigureOut">
              <a:rPr lang="en-US" smtClean="0"/>
              <a:pPr/>
              <a:t>1/31/2012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D88C9-6D32-4A83-BEC4-A9FBC2144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A9B1-81EC-4502-9FD9-93787606B49A}" type="datetimeFigureOut">
              <a:rPr lang="en-US" smtClean="0"/>
              <a:pPr/>
              <a:t>1/31/2012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D88C9-6D32-4A83-BEC4-A9FBC2144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A9B1-81EC-4502-9FD9-93787606B49A}" type="datetimeFigureOut">
              <a:rPr lang="en-US" smtClean="0"/>
              <a:pPr/>
              <a:t>1/31/2012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D88C9-6D32-4A83-BEC4-A9FBC2144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A9B1-81EC-4502-9FD9-93787606B49A}" type="datetimeFigureOut">
              <a:rPr lang="en-US" smtClean="0"/>
              <a:pPr/>
              <a:t>1/31/2012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D88C9-6D32-4A83-BEC4-A9FBC2144EA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470025"/>
          </a:xfrm>
        </p:spPr>
        <p:txBody>
          <a:bodyPr/>
          <a:lstStyle/>
          <a:p>
            <a:r>
              <a:rPr lang="en-US" dirty="0" smtClean="0"/>
              <a:t>Making Files Section 508 </a:t>
            </a:r>
            <a:br>
              <a:rPr lang="en-US" dirty="0" smtClean="0"/>
            </a:br>
            <a:r>
              <a:rPr lang="en-US" dirty="0" smtClean="0"/>
              <a:t>Compliant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943600"/>
            <a:ext cx="6400800" cy="609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Softek Services, Inc.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27071" y="2514600"/>
            <a:ext cx="2489859" cy="281940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5" descr=" "/>
          <p:cNvGrpSpPr>
            <a:grpSpLocks noChangeAspect="1"/>
          </p:cNvGrpSpPr>
          <p:nvPr/>
        </p:nvGrpSpPr>
        <p:grpSpPr bwMode="auto">
          <a:xfrm>
            <a:off x="914400" y="1069848"/>
            <a:ext cx="7313613" cy="4740270"/>
            <a:chOff x="288" y="960"/>
            <a:chExt cx="5184" cy="3264"/>
          </a:xfrm>
        </p:grpSpPr>
        <p:sp>
          <p:nvSpPr>
            <p:cNvPr id="30757" name="Rectangle 36"/>
            <p:cNvSpPr>
              <a:spLocks noChangeAspect="1" noChangeArrowheads="1"/>
            </p:cNvSpPr>
            <p:nvPr/>
          </p:nvSpPr>
          <p:spPr bwMode="auto">
            <a:xfrm>
              <a:off x="288" y="960"/>
              <a:ext cx="5184" cy="3264"/>
            </a:xfrm>
            <a:prstGeom prst="rect">
              <a:avLst/>
            </a:prstGeom>
            <a:solidFill>
              <a:srgbClr val="9DBFE5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8" name="Text Box 37"/>
            <p:cNvSpPr txBox="1">
              <a:spLocks noChangeAspect="1" noChangeArrowheads="1"/>
            </p:cNvSpPr>
            <p:nvPr/>
          </p:nvSpPr>
          <p:spPr bwMode="auto">
            <a:xfrm>
              <a:off x="288" y="1008"/>
              <a:ext cx="2688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b="1" dirty="0" smtClean="0">
                  <a:solidFill>
                    <a:srgbClr val="FFFFFF"/>
                  </a:solidFill>
                  <a:latin typeface="Arial" charset="0"/>
                </a:rPr>
                <a:t>Making Files 508 Compliant</a:t>
              </a:r>
              <a:endParaRPr lang="en-US" sz="1800" b="1" dirty="0">
                <a:solidFill>
                  <a:srgbClr val="FFFFFF"/>
                </a:solidFill>
                <a:latin typeface="Arial" charset="0"/>
              </a:endParaRPr>
            </a:p>
          </p:txBody>
        </p:sp>
      </p:grpSp>
      <p:grpSp>
        <p:nvGrpSpPr>
          <p:cNvPr id="3" name="Group 38" descr=" "/>
          <p:cNvGrpSpPr>
            <a:grpSpLocks noChangeAspect="1"/>
          </p:cNvGrpSpPr>
          <p:nvPr/>
        </p:nvGrpSpPr>
        <p:grpSpPr bwMode="auto">
          <a:xfrm>
            <a:off x="1187450" y="1920752"/>
            <a:ext cx="6770687" cy="3724278"/>
            <a:chOff x="480" y="1488"/>
            <a:chExt cx="4800" cy="2640"/>
          </a:xfrm>
        </p:grpSpPr>
        <p:sp>
          <p:nvSpPr>
            <p:cNvPr id="30755" name="Rectangle 39"/>
            <p:cNvSpPr>
              <a:spLocks noChangeAspect="1" noChangeArrowheads="1"/>
            </p:cNvSpPr>
            <p:nvPr/>
          </p:nvSpPr>
          <p:spPr bwMode="auto">
            <a:xfrm>
              <a:off x="480" y="1488"/>
              <a:ext cx="4800" cy="2640"/>
            </a:xfrm>
            <a:prstGeom prst="rect">
              <a:avLst/>
            </a:prstGeom>
            <a:solidFill>
              <a:srgbClr val="6666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6" name="Text Box 40"/>
            <p:cNvSpPr txBox="1">
              <a:spLocks noChangeAspect="1" noChangeArrowheads="1"/>
            </p:cNvSpPr>
            <p:nvPr/>
          </p:nvSpPr>
          <p:spPr bwMode="auto">
            <a:xfrm>
              <a:off x="528" y="1515"/>
              <a:ext cx="2749" cy="260"/>
            </a:xfrm>
            <a:prstGeom prst="rect">
              <a:avLst/>
            </a:prstGeom>
            <a:solidFill>
              <a:srgbClr val="6666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1800" b="1" dirty="0" smtClean="0">
                  <a:solidFill>
                    <a:srgbClr val="FFFFFF"/>
                  </a:solidFill>
                  <a:latin typeface="Arial" charset="0"/>
                </a:rPr>
                <a:t>Portable Document Format (PDF)</a:t>
              </a:r>
              <a:endParaRPr lang="en-US" sz="1800" b="1" dirty="0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15402" name="Text Box 42" descr=" "/>
          <p:cNvSpPr txBox="1">
            <a:spLocks noChangeAspect="1" noChangeArrowheads="1"/>
          </p:cNvSpPr>
          <p:nvPr/>
        </p:nvSpPr>
        <p:spPr bwMode="auto">
          <a:xfrm>
            <a:off x="2147888" y="4971925"/>
            <a:ext cx="1828800" cy="609600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Final Step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5404" name="Text Box 44" descr=" "/>
          <p:cNvSpPr txBox="1">
            <a:spLocks noChangeAspect="1" noChangeArrowheads="1"/>
          </p:cNvSpPr>
          <p:nvPr/>
        </p:nvSpPr>
        <p:spPr bwMode="auto">
          <a:xfrm>
            <a:off x="2122488" y="2755775"/>
            <a:ext cx="1828800" cy="579438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Mark All Properly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5406" name="Text Box 46" descr=" "/>
          <p:cNvSpPr txBox="1">
            <a:spLocks noChangeAspect="1" noChangeArrowheads="1"/>
          </p:cNvSpPr>
          <p:nvPr/>
        </p:nvSpPr>
        <p:spPr bwMode="auto">
          <a:xfrm>
            <a:off x="2136556" y="3867275"/>
            <a:ext cx="1828800" cy="857125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Arial" charset="0"/>
              </a:rPr>
              <a:t>Apply Styles to Headings &amp; Paragraphs</a:t>
            </a:r>
            <a:endParaRPr lang="en-US" sz="16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30" name="Text Box 64"/>
          <p:cNvSpPr txBox="1">
            <a:spLocks noChangeAspect="1" noChangeArrowheads="1"/>
          </p:cNvSpPr>
          <p:nvPr/>
        </p:nvSpPr>
        <p:spPr bwMode="auto">
          <a:xfrm>
            <a:off x="5859463" y="2833562"/>
            <a:ext cx="1422400" cy="355600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Arial" charset="0"/>
              </a:rPr>
              <a:t>Figures</a:t>
            </a:r>
            <a:endParaRPr lang="en-US" sz="16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32" name="Line 41"/>
          <p:cNvSpPr>
            <a:spLocks noChangeAspect="1" noChangeShapeType="1"/>
          </p:cNvSpPr>
          <p:nvPr/>
        </p:nvSpPr>
        <p:spPr bwMode="auto">
          <a:xfrm>
            <a:off x="3895725" y="5276725"/>
            <a:ext cx="406400" cy="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3" name="Line 43"/>
          <p:cNvSpPr>
            <a:spLocks noChangeAspect="1" noChangeShapeType="1"/>
          </p:cNvSpPr>
          <p:nvPr/>
        </p:nvSpPr>
        <p:spPr bwMode="auto">
          <a:xfrm>
            <a:off x="3895725" y="3092325"/>
            <a:ext cx="406400" cy="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4" name="Line 45"/>
          <p:cNvSpPr>
            <a:spLocks noChangeAspect="1" noChangeShapeType="1"/>
          </p:cNvSpPr>
          <p:nvPr/>
        </p:nvSpPr>
        <p:spPr bwMode="auto">
          <a:xfrm>
            <a:off x="3895725" y="4286125"/>
            <a:ext cx="406400" cy="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5" name="Line 48"/>
          <p:cNvSpPr>
            <a:spLocks noChangeAspect="1" noChangeShapeType="1"/>
          </p:cNvSpPr>
          <p:nvPr/>
        </p:nvSpPr>
        <p:spPr bwMode="auto">
          <a:xfrm>
            <a:off x="5053013" y="3366962"/>
            <a:ext cx="1485900" cy="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6" name="Rectangle 49"/>
          <p:cNvSpPr>
            <a:spLocks noChangeAspect="1" noChangeArrowheads="1"/>
          </p:cNvSpPr>
          <p:nvPr/>
        </p:nvSpPr>
        <p:spPr bwMode="auto">
          <a:xfrm>
            <a:off x="4873625" y="4052762"/>
            <a:ext cx="1704975" cy="676275"/>
          </a:xfrm>
          <a:prstGeom prst="rect">
            <a:avLst/>
          </a:prstGeom>
          <a:noFill/>
          <a:ln w="38100" algn="ctr">
            <a:solidFill>
              <a:srgbClr val="C2113A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8" name="Line 58"/>
          <p:cNvSpPr>
            <a:spLocks noChangeAspect="1" noChangeShapeType="1"/>
          </p:cNvSpPr>
          <p:nvPr/>
        </p:nvSpPr>
        <p:spPr bwMode="auto">
          <a:xfrm>
            <a:off x="6110288" y="4052762"/>
            <a:ext cx="1588" cy="11271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9" name="Line 60"/>
          <p:cNvSpPr>
            <a:spLocks noChangeAspect="1" noChangeShapeType="1"/>
          </p:cNvSpPr>
          <p:nvPr/>
        </p:nvSpPr>
        <p:spPr bwMode="auto">
          <a:xfrm>
            <a:off x="6108700" y="4736975"/>
            <a:ext cx="0" cy="38735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0" name="Line 62"/>
          <p:cNvSpPr>
            <a:spLocks noChangeAspect="1" noChangeShapeType="1"/>
          </p:cNvSpPr>
          <p:nvPr/>
        </p:nvSpPr>
        <p:spPr bwMode="auto">
          <a:xfrm>
            <a:off x="5270500" y="4732212"/>
            <a:ext cx="0" cy="39211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1" name="Text Box 65"/>
          <p:cNvSpPr txBox="1">
            <a:spLocks noChangeAspect="1" noChangeArrowheads="1"/>
          </p:cNvSpPr>
          <p:nvPr/>
        </p:nvSpPr>
        <p:spPr bwMode="auto">
          <a:xfrm>
            <a:off x="5943600" y="2127125"/>
            <a:ext cx="1243013" cy="554038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Arial" charset="0"/>
              </a:rPr>
              <a:t>Alt Text</a:t>
            </a:r>
            <a:endParaRPr lang="en-US" sz="16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42" name="Text Box 66"/>
          <p:cNvSpPr txBox="1">
            <a:spLocks noChangeAspect="1" noChangeArrowheads="1"/>
          </p:cNvSpPr>
          <p:nvPr/>
        </p:nvSpPr>
        <p:spPr bwMode="auto">
          <a:xfrm>
            <a:off x="4459288" y="2851025"/>
            <a:ext cx="1217613" cy="355600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Arial" charset="0"/>
              </a:rPr>
              <a:t>Tables</a:t>
            </a:r>
            <a:endParaRPr lang="en-US" sz="16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43" name="Text Box 67"/>
          <p:cNvSpPr txBox="1">
            <a:spLocks noChangeAspect="1" noChangeArrowheads="1"/>
          </p:cNvSpPr>
          <p:nvPr/>
        </p:nvSpPr>
        <p:spPr bwMode="auto">
          <a:xfrm>
            <a:off x="4365625" y="1382587"/>
            <a:ext cx="1438275" cy="541338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Word Document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44" name="Line 68"/>
          <p:cNvSpPr>
            <a:spLocks noChangeAspect="1" noChangeShapeType="1"/>
          </p:cNvSpPr>
          <p:nvPr/>
        </p:nvSpPr>
        <p:spPr bwMode="auto">
          <a:xfrm>
            <a:off x="5283200" y="4052762"/>
            <a:ext cx="0" cy="11271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5" name="Line 69"/>
          <p:cNvSpPr>
            <a:spLocks noChangeAspect="1" noChangeShapeType="1"/>
          </p:cNvSpPr>
          <p:nvPr/>
        </p:nvSpPr>
        <p:spPr bwMode="auto">
          <a:xfrm>
            <a:off x="5694363" y="4427412"/>
            <a:ext cx="1588" cy="11271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6" name="Line 47"/>
          <p:cNvSpPr>
            <a:spLocks noChangeAspect="1" noChangeShapeType="1"/>
          </p:cNvSpPr>
          <p:nvPr/>
        </p:nvSpPr>
        <p:spPr bwMode="auto">
          <a:xfrm>
            <a:off x="5067300" y="3222500"/>
            <a:ext cx="0" cy="28416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7" name="Line 57"/>
          <p:cNvSpPr>
            <a:spLocks noChangeAspect="1" noChangeShapeType="1"/>
          </p:cNvSpPr>
          <p:nvPr/>
        </p:nvSpPr>
        <p:spPr bwMode="auto">
          <a:xfrm flipH="1">
            <a:off x="5694363" y="3747962"/>
            <a:ext cx="4763" cy="40005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8" name="Line 59"/>
          <p:cNvSpPr>
            <a:spLocks noChangeAspect="1" noChangeShapeType="1"/>
          </p:cNvSpPr>
          <p:nvPr/>
        </p:nvSpPr>
        <p:spPr bwMode="auto">
          <a:xfrm>
            <a:off x="5697538" y="4729037"/>
            <a:ext cx="0" cy="395288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9" name="Line 61"/>
          <p:cNvSpPr>
            <a:spLocks noChangeAspect="1" noChangeShapeType="1"/>
          </p:cNvSpPr>
          <p:nvPr/>
        </p:nvSpPr>
        <p:spPr bwMode="auto">
          <a:xfrm>
            <a:off x="6521450" y="3214562"/>
            <a:ext cx="0" cy="287338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50" name="Line 63"/>
          <p:cNvSpPr>
            <a:spLocks noChangeAspect="1" noChangeShapeType="1"/>
          </p:cNvSpPr>
          <p:nvPr/>
        </p:nvSpPr>
        <p:spPr bwMode="auto">
          <a:xfrm>
            <a:off x="5067300" y="1919162"/>
            <a:ext cx="0" cy="88900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51" name="Line 70"/>
          <p:cNvSpPr>
            <a:spLocks noChangeAspect="1" noChangeShapeType="1"/>
          </p:cNvSpPr>
          <p:nvPr/>
        </p:nvSpPr>
        <p:spPr bwMode="auto">
          <a:xfrm flipH="1">
            <a:off x="5719763" y="3347912"/>
            <a:ext cx="0" cy="24765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52" name="Text Box 71"/>
          <p:cNvSpPr txBox="1">
            <a:spLocks noChangeAspect="1" noChangeArrowheads="1"/>
          </p:cNvSpPr>
          <p:nvPr/>
        </p:nvSpPr>
        <p:spPr bwMode="auto">
          <a:xfrm>
            <a:off x="4711700" y="3489200"/>
            <a:ext cx="1998663" cy="334963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Captions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53" name="Line 73"/>
          <p:cNvSpPr>
            <a:spLocks noChangeAspect="1" noChangeShapeType="1"/>
          </p:cNvSpPr>
          <p:nvPr/>
        </p:nvSpPr>
        <p:spPr bwMode="auto">
          <a:xfrm>
            <a:off x="6515100" y="2679575"/>
            <a:ext cx="0" cy="153988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54" name="Text Box 76"/>
          <p:cNvSpPr txBox="1">
            <a:spLocks noChangeAspect="1" noChangeArrowheads="1"/>
          </p:cNvSpPr>
          <p:nvPr/>
        </p:nvSpPr>
        <p:spPr bwMode="auto">
          <a:xfrm>
            <a:off x="4706938" y="4179762"/>
            <a:ext cx="1998663" cy="334963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Heading Styles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37" name="Text Box 56"/>
          <p:cNvSpPr txBox="1">
            <a:spLocks noChangeAspect="1" noChangeArrowheads="1"/>
          </p:cNvSpPr>
          <p:nvPr/>
        </p:nvSpPr>
        <p:spPr bwMode="auto">
          <a:xfrm>
            <a:off x="4708525" y="5094162"/>
            <a:ext cx="1997075" cy="334963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Create PDF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5" descr=" "/>
          <p:cNvGrpSpPr>
            <a:grpSpLocks noChangeAspect="1"/>
          </p:cNvGrpSpPr>
          <p:nvPr/>
        </p:nvGrpSpPr>
        <p:grpSpPr bwMode="auto">
          <a:xfrm>
            <a:off x="914400" y="1069848"/>
            <a:ext cx="7313613" cy="4740270"/>
            <a:chOff x="288" y="960"/>
            <a:chExt cx="5184" cy="3264"/>
          </a:xfrm>
        </p:grpSpPr>
        <p:sp>
          <p:nvSpPr>
            <p:cNvPr id="30757" name="Rectangle 36"/>
            <p:cNvSpPr>
              <a:spLocks noChangeAspect="1" noChangeArrowheads="1"/>
            </p:cNvSpPr>
            <p:nvPr/>
          </p:nvSpPr>
          <p:spPr bwMode="auto">
            <a:xfrm>
              <a:off x="288" y="960"/>
              <a:ext cx="5184" cy="3264"/>
            </a:xfrm>
            <a:prstGeom prst="rect">
              <a:avLst/>
            </a:prstGeom>
            <a:solidFill>
              <a:srgbClr val="9DBFE5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8" name="Text Box 37"/>
            <p:cNvSpPr txBox="1">
              <a:spLocks noChangeAspect="1" noChangeArrowheads="1"/>
            </p:cNvSpPr>
            <p:nvPr/>
          </p:nvSpPr>
          <p:spPr bwMode="auto">
            <a:xfrm>
              <a:off x="288" y="1008"/>
              <a:ext cx="2688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b="1" dirty="0" smtClean="0">
                  <a:solidFill>
                    <a:srgbClr val="FFFFFF"/>
                  </a:solidFill>
                  <a:latin typeface="Arial" charset="0"/>
                </a:rPr>
                <a:t>Making Files 508 Compliant</a:t>
              </a:r>
              <a:endParaRPr lang="en-US" sz="1800" b="1" dirty="0">
                <a:solidFill>
                  <a:srgbClr val="FFFFFF"/>
                </a:solidFill>
                <a:latin typeface="Arial" charset="0"/>
              </a:endParaRPr>
            </a:p>
          </p:txBody>
        </p:sp>
      </p:grpSp>
      <p:grpSp>
        <p:nvGrpSpPr>
          <p:cNvPr id="3" name="Group 38" descr=" "/>
          <p:cNvGrpSpPr>
            <a:grpSpLocks noChangeAspect="1"/>
          </p:cNvGrpSpPr>
          <p:nvPr/>
        </p:nvGrpSpPr>
        <p:grpSpPr bwMode="auto">
          <a:xfrm>
            <a:off x="1187450" y="1920752"/>
            <a:ext cx="6770687" cy="3724278"/>
            <a:chOff x="480" y="1488"/>
            <a:chExt cx="4800" cy="2640"/>
          </a:xfrm>
        </p:grpSpPr>
        <p:sp>
          <p:nvSpPr>
            <p:cNvPr id="30755" name="Rectangle 39"/>
            <p:cNvSpPr>
              <a:spLocks noChangeAspect="1" noChangeArrowheads="1"/>
            </p:cNvSpPr>
            <p:nvPr/>
          </p:nvSpPr>
          <p:spPr bwMode="auto">
            <a:xfrm>
              <a:off x="480" y="1488"/>
              <a:ext cx="4800" cy="2640"/>
            </a:xfrm>
            <a:prstGeom prst="rect">
              <a:avLst/>
            </a:prstGeom>
            <a:solidFill>
              <a:srgbClr val="6666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6" name="Text Box 40"/>
            <p:cNvSpPr txBox="1">
              <a:spLocks noChangeAspect="1" noChangeArrowheads="1"/>
            </p:cNvSpPr>
            <p:nvPr/>
          </p:nvSpPr>
          <p:spPr bwMode="auto">
            <a:xfrm>
              <a:off x="528" y="1515"/>
              <a:ext cx="2749" cy="260"/>
            </a:xfrm>
            <a:prstGeom prst="rect">
              <a:avLst/>
            </a:prstGeom>
            <a:solidFill>
              <a:srgbClr val="6666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1800" b="1" dirty="0" smtClean="0">
                  <a:solidFill>
                    <a:srgbClr val="FFFFFF"/>
                  </a:solidFill>
                  <a:latin typeface="Arial" charset="0"/>
                </a:rPr>
                <a:t>Portable Document Format (PDF)</a:t>
              </a:r>
              <a:endParaRPr lang="en-US" sz="1800" b="1" dirty="0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15402" name="Text Box 42" descr=" "/>
          <p:cNvSpPr txBox="1">
            <a:spLocks noChangeAspect="1" noChangeArrowheads="1"/>
          </p:cNvSpPr>
          <p:nvPr/>
        </p:nvSpPr>
        <p:spPr bwMode="auto">
          <a:xfrm>
            <a:off x="2147888" y="4971925"/>
            <a:ext cx="1828800" cy="609600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Final Step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5404" name="Text Box 44" descr=" "/>
          <p:cNvSpPr txBox="1">
            <a:spLocks noChangeAspect="1" noChangeArrowheads="1"/>
          </p:cNvSpPr>
          <p:nvPr/>
        </p:nvSpPr>
        <p:spPr bwMode="auto">
          <a:xfrm>
            <a:off x="2122488" y="2755775"/>
            <a:ext cx="1828800" cy="579438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Mark All Properly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5406" name="Text Box 46" descr=" "/>
          <p:cNvSpPr txBox="1">
            <a:spLocks noChangeAspect="1" noChangeArrowheads="1"/>
          </p:cNvSpPr>
          <p:nvPr/>
        </p:nvSpPr>
        <p:spPr bwMode="auto">
          <a:xfrm>
            <a:off x="2136556" y="3867275"/>
            <a:ext cx="1828800" cy="857125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Arial" charset="0"/>
              </a:rPr>
              <a:t>Apply Styles to Headings &amp; Paragraphs</a:t>
            </a:r>
            <a:endParaRPr lang="en-US" sz="16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30" name="Text Box 64"/>
          <p:cNvSpPr txBox="1">
            <a:spLocks noChangeAspect="1" noChangeArrowheads="1"/>
          </p:cNvSpPr>
          <p:nvPr/>
        </p:nvSpPr>
        <p:spPr bwMode="auto">
          <a:xfrm>
            <a:off x="5859463" y="2833562"/>
            <a:ext cx="1422400" cy="355600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Arial" charset="0"/>
              </a:rPr>
              <a:t>Figures</a:t>
            </a:r>
            <a:endParaRPr lang="en-US" sz="16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32" name="Line 41"/>
          <p:cNvSpPr>
            <a:spLocks noChangeAspect="1" noChangeShapeType="1"/>
          </p:cNvSpPr>
          <p:nvPr/>
        </p:nvSpPr>
        <p:spPr bwMode="auto">
          <a:xfrm>
            <a:off x="3895725" y="5276725"/>
            <a:ext cx="406400" cy="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3" name="Line 43"/>
          <p:cNvSpPr>
            <a:spLocks noChangeAspect="1" noChangeShapeType="1"/>
          </p:cNvSpPr>
          <p:nvPr/>
        </p:nvSpPr>
        <p:spPr bwMode="auto">
          <a:xfrm>
            <a:off x="3895725" y="3092325"/>
            <a:ext cx="406400" cy="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4" name="Line 45"/>
          <p:cNvSpPr>
            <a:spLocks noChangeAspect="1" noChangeShapeType="1"/>
          </p:cNvSpPr>
          <p:nvPr/>
        </p:nvSpPr>
        <p:spPr bwMode="auto">
          <a:xfrm>
            <a:off x="3895725" y="4286125"/>
            <a:ext cx="406400" cy="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5" name="Line 48"/>
          <p:cNvSpPr>
            <a:spLocks noChangeAspect="1" noChangeShapeType="1"/>
          </p:cNvSpPr>
          <p:nvPr/>
        </p:nvSpPr>
        <p:spPr bwMode="auto">
          <a:xfrm>
            <a:off x="5053013" y="3366962"/>
            <a:ext cx="1485900" cy="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6" name="Rectangle 49"/>
          <p:cNvSpPr>
            <a:spLocks noChangeAspect="1" noChangeArrowheads="1"/>
          </p:cNvSpPr>
          <p:nvPr/>
        </p:nvSpPr>
        <p:spPr bwMode="auto">
          <a:xfrm>
            <a:off x="4873625" y="4052762"/>
            <a:ext cx="1704975" cy="676275"/>
          </a:xfrm>
          <a:prstGeom prst="rect">
            <a:avLst/>
          </a:prstGeom>
          <a:noFill/>
          <a:ln w="38100" algn="ctr">
            <a:solidFill>
              <a:srgbClr val="C2113A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8" name="Line 58"/>
          <p:cNvSpPr>
            <a:spLocks noChangeAspect="1" noChangeShapeType="1"/>
          </p:cNvSpPr>
          <p:nvPr/>
        </p:nvSpPr>
        <p:spPr bwMode="auto">
          <a:xfrm>
            <a:off x="6110288" y="4052762"/>
            <a:ext cx="1588" cy="11271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9" name="Line 60"/>
          <p:cNvSpPr>
            <a:spLocks noChangeAspect="1" noChangeShapeType="1"/>
          </p:cNvSpPr>
          <p:nvPr/>
        </p:nvSpPr>
        <p:spPr bwMode="auto">
          <a:xfrm>
            <a:off x="6108700" y="4736975"/>
            <a:ext cx="0" cy="38735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0" name="Line 62"/>
          <p:cNvSpPr>
            <a:spLocks noChangeAspect="1" noChangeShapeType="1"/>
          </p:cNvSpPr>
          <p:nvPr/>
        </p:nvSpPr>
        <p:spPr bwMode="auto">
          <a:xfrm>
            <a:off x="5270500" y="4732212"/>
            <a:ext cx="0" cy="39211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1" name="Text Box 65"/>
          <p:cNvSpPr txBox="1">
            <a:spLocks noChangeAspect="1" noChangeArrowheads="1"/>
          </p:cNvSpPr>
          <p:nvPr/>
        </p:nvSpPr>
        <p:spPr bwMode="auto">
          <a:xfrm>
            <a:off x="5943600" y="2127125"/>
            <a:ext cx="1243013" cy="554038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Arial" charset="0"/>
              </a:rPr>
              <a:t>Alt Text</a:t>
            </a:r>
            <a:endParaRPr lang="en-US" sz="16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42" name="Text Box 66"/>
          <p:cNvSpPr txBox="1">
            <a:spLocks noChangeAspect="1" noChangeArrowheads="1"/>
          </p:cNvSpPr>
          <p:nvPr/>
        </p:nvSpPr>
        <p:spPr bwMode="auto">
          <a:xfrm>
            <a:off x="4459288" y="2851025"/>
            <a:ext cx="1217613" cy="355600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Arial" charset="0"/>
              </a:rPr>
              <a:t>Tables</a:t>
            </a:r>
            <a:endParaRPr lang="en-US" sz="16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43" name="Text Box 67"/>
          <p:cNvSpPr txBox="1">
            <a:spLocks noChangeAspect="1" noChangeArrowheads="1"/>
          </p:cNvSpPr>
          <p:nvPr/>
        </p:nvSpPr>
        <p:spPr bwMode="auto">
          <a:xfrm>
            <a:off x="4365625" y="1382587"/>
            <a:ext cx="1438275" cy="541338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Word Document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44" name="Line 68"/>
          <p:cNvSpPr>
            <a:spLocks noChangeAspect="1" noChangeShapeType="1"/>
          </p:cNvSpPr>
          <p:nvPr/>
        </p:nvSpPr>
        <p:spPr bwMode="auto">
          <a:xfrm>
            <a:off x="5283200" y="4052762"/>
            <a:ext cx="0" cy="11271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5" name="Line 69"/>
          <p:cNvSpPr>
            <a:spLocks noChangeAspect="1" noChangeShapeType="1"/>
          </p:cNvSpPr>
          <p:nvPr/>
        </p:nvSpPr>
        <p:spPr bwMode="auto">
          <a:xfrm>
            <a:off x="5694363" y="4427412"/>
            <a:ext cx="1588" cy="11271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6" name="Line 47"/>
          <p:cNvSpPr>
            <a:spLocks noChangeAspect="1" noChangeShapeType="1"/>
          </p:cNvSpPr>
          <p:nvPr/>
        </p:nvSpPr>
        <p:spPr bwMode="auto">
          <a:xfrm>
            <a:off x="5067300" y="3222500"/>
            <a:ext cx="0" cy="28416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7" name="Line 57"/>
          <p:cNvSpPr>
            <a:spLocks noChangeAspect="1" noChangeShapeType="1"/>
          </p:cNvSpPr>
          <p:nvPr/>
        </p:nvSpPr>
        <p:spPr bwMode="auto">
          <a:xfrm flipH="1">
            <a:off x="5694363" y="3747962"/>
            <a:ext cx="4763" cy="40005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8" name="Line 59"/>
          <p:cNvSpPr>
            <a:spLocks noChangeAspect="1" noChangeShapeType="1"/>
          </p:cNvSpPr>
          <p:nvPr/>
        </p:nvSpPr>
        <p:spPr bwMode="auto">
          <a:xfrm>
            <a:off x="5697538" y="4729037"/>
            <a:ext cx="0" cy="395288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9" name="Line 61"/>
          <p:cNvSpPr>
            <a:spLocks noChangeAspect="1" noChangeShapeType="1"/>
          </p:cNvSpPr>
          <p:nvPr/>
        </p:nvSpPr>
        <p:spPr bwMode="auto">
          <a:xfrm>
            <a:off x="6521450" y="3214562"/>
            <a:ext cx="0" cy="287338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50" name="Line 63"/>
          <p:cNvSpPr>
            <a:spLocks noChangeAspect="1" noChangeShapeType="1"/>
          </p:cNvSpPr>
          <p:nvPr/>
        </p:nvSpPr>
        <p:spPr bwMode="auto">
          <a:xfrm>
            <a:off x="5067300" y="1919162"/>
            <a:ext cx="0" cy="88900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51" name="Line 70"/>
          <p:cNvSpPr>
            <a:spLocks noChangeAspect="1" noChangeShapeType="1"/>
          </p:cNvSpPr>
          <p:nvPr/>
        </p:nvSpPr>
        <p:spPr bwMode="auto">
          <a:xfrm flipH="1">
            <a:off x="5719763" y="3347912"/>
            <a:ext cx="0" cy="24765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52" name="Text Box 71"/>
          <p:cNvSpPr txBox="1">
            <a:spLocks noChangeAspect="1" noChangeArrowheads="1"/>
          </p:cNvSpPr>
          <p:nvPr/>
        </p:nvSpPr>
        <p:spPr bwMode="auto">
          <a:xfrm>
            <a:off x="4711700" y="3489200"/>
            <a:ext cx="1998663" cy="334963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Captions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53" name="Line 73"/>
          <p:cNvSpPr>
            <a:spLocks noChangeAspect="1" noChangeShapeType="1"/>
          </p:cNvSpPr>
          <p:nvPr/>
        </p:nvSpPr>
        <p:spPr bwMode="auto">
          <a:xfrm>
            <a:off x="6515100" y="2679575"/>
            <a:ext cx="0" cy="153988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54" name="Text Box 76"/>
          <p:cNvSpPr txBox="1">
            <a:spLocks noChangeAspect="1" noChangeArrowheads="1"/>
          </p:cNvSpPr>
          <p:nvPr/>
        </p:nvSpPr>
        <p:spPr bwMode="auto">
          <a:xfrm>
            <a:off x="4706938" y="4179762"/>
            <a:ext cx="1998663" cy="334963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Heading Styles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37" name="Text Box 56"/>
          <p:cNvSpPr txBox="1">
            <a:spLocks noChangeAspect="1" noChangeArrowheads="1"/>
          </p:cNvSpPr>
          <p:nvPr/>
        </p:nvSpPr>
        <p:spPr bwMode="auto">
          <a:xfrm>
            <a:off x="4708525" y="5094162"/>
            <a:ext cx="1997075" cy="334963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Create PDF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5" descr=" "/>
          <p:cNvGrpSpPr>
            <a:grpSpLocks noChangeAspect="1"/>
          </p:cNvGrpSpPr>
          <p:nvPr/>
        </p:nvGrpSpPr>
        <p:grpSpPr bwMode="auto">
          <a:xfrm>
            <a:off x="914400" y="1069848"/>
            <a:ext cx="7313613" cy="4740270"/>
            <a:chOff x="288" y="960"/>
            <a:chExt cx="5184" cy="3264"/>
          </a:xfrm>
        </p:grpSpPr>
        <p:sp>
          <p:nvSpPr>
            <p:cNvPr id="30757" name="Rectangle 36"/>
            <p:cNvSpPr>
              <a:spLocks noChangeAspect="1" noChangeArrowheads="1"/>
            </p:cNvSpPr>
            <p:nvPr/>
          </p:nvSpPr>
          <p:spPr bwMode="auto">
            <a:xfrm>
              <a:off x="288" y="960"/>
              <a:ext cx="5184" cy="3264"/>
            </a:xfrm>
            <a:prstGeom prst="rect">
              <a:avLst/>
            </a:prstGeom>
            <a:solidFill>
              <a:srgbClr val="9DBFE5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8" name="Text Box 37"/>
            <p:cNvSpPr txBox="1">
              <a:spLocks noChangeAspect="1" noChangeArrowheads="1"/>
            </p:cNvSpPr>
            <p:nvPr/>
          </p:nvSpPr>
          <p:spPr bwMode="auto">
            <a:xfrm>
              <a:off x="288" y="1008"/>
              <a:ext cx="2688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b="1" dirty="0" smtClean="0">
                  <a:solidFill>
                    <a:srgbClr val="FFFFFF"/>
                  </a:solidFill>
                  <a:latin typeface="Arial" charset="0"/>
                </a:rPr>
                <a:t>Making Files 508 Compliant</a:t>
              </a:r>
              <a:endParaRPr lang="en-US" sz="1800" b="1" dirty="0">
                <a:solidFill>
                  <a:srgbClr val="FFFFFF"/>
                </a:solidFill>
                <a:latin typeface="Arial" charset="0"/>
              </a:endParaRPr>
            </a:p>
          </p:txBody>
        </p:sp>
      </p:grpSp>
      <p:grpSp>
        <p:nvGrpSpPr>
          <p:cNvPr id="3" name="Group 38" descr=" "/>
          <p:cNvGrpSpPr>
            <a:grpSpLocks noChangeAspect="1"/>
          </p:cNvGrpSpPr>
          <p:nvPr/>
        </p:nvGrpSpPr>
        <p:grpSpPr bwMode="auto">
          <a:xfrm>
            <a:off x="1187450" y="1920752"/>
            <a:ext cx="6770687" cy="3724278"/>
            <a:chOff x="480" y="1488"/>
            <a:chExt cx="4800" cy="2640"/>
          </a:xfrm>
        </p:grpSpPr>
        <p:sp>
          <p:nvSpPr>
            <p:cNvPr id="30755" name="Rectangle 39"/>
            <p:cNvSpPr>
              <a:spLocks noChangeAspect="1" noChangeArrowheads="1"/>
            </p:cNvSpPr>
            <p:nvPr/>
          </p:nvSpPr>
          <p:spPr bwMode="auto">
            <a:xfrm>
              <a:off x="480" y="1488"/>
              <a:ext cx="4800" cy="2640"/>
            </a:xfrm>
            <a:prstGeom prst="rect">
              <a:avLst/>
            </a:prstGeom>
            <a:solidFill>
              <a:srgbClr val="6666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6" name="Text Box 40"/>
            <p:cNvSpPr txBox="1">
              <a:spLocks noChangeAspect="1" noChangeArrowheads="1"/>
            </p:cNvSpPr>
            <p:nvPr/>
          </p:nvSpPr>
          <p:spPr bwMode="auto">
            <a:xfrm>
              <a:off x="528" y="1515"/>
              <a:ext cx="2749" cy="260"/>
            </a:xfrm>
            <a:prstGeom prst="rect">
              <a:avLst/>
            </a:prstGeom>
            <a:solidFill>
              <a:srgbClr val="6666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1800" b="1" dirty="0" smtClean="0">
                  <a:solidFill>
                    <a:srgbClr val="FFFFFF"/>
                  </a:solidFill>
                  <a:latin typeface="Arial" charset="0"/>
                </a:rPr>
                <a:t>Portable Document Format (PDF)</a:t>
              </a:r>
              <a:endParaRPr lang="en-US" sz="1800" b="1" dirty="0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15402" name="Text Box 42" descr=" "/>
          <p:cNvSpPr txBox="1">
            <a:spLocks noChangeAspect="1" noChangeArrowheads="1"/>
          </p:cNvSpPr>
          <p:nvPr/>
        </p:nvSpPr>
        <p:spPr bwMode="auto">
          <a:xfrm>
            <a:off x="2147888" y="4971925"/>
            <a:ext cx="1828800" cy="609600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Final Step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5404" name="Text Box 44" descr=" "/>
          <p:cNvSpPr txBox="1">
            <a:spLocks noChangeAspect="1" noChangeArrowheads="1"/>
          </p:cNvSpPr>
          <p:nvPr/>
        </p:nvSpPr>
        <p:spPr bwMode="auto">
          <a:xfrm>
            <a:off x="2122488" y="2755775"/>
            <a:ext cx="1828800" cy="579438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Mark All Properly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5406" name="Text Box 46" descr=" "/>
          <p:cNvSpPr txBox="1">
            <a:spLocks noChangeAspect="1" noChangeArrowheads="1"/>
          </p:cNvSpPr>
          <p:nvPr/>
        </p:nvSpPr>
        <p:spPr bwMode="auto">
          <a:xfrm>
            <a:off x="2136556" y="3867275"/>
            <a:ext cx="1828800" cy="857125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Arial" charset="0"/>
              </a:rPr>
              <a:t>Apply Styles to Headings &amp; Paragraphs</a:t>
            </a:r>
            <a:endParaRPr lang="en-US" sz="16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30" name="Text Box 64"/>
          <p:cNvSpPr txBox="1">
            <a:spLocks noChangeAspect="1" noChangeArrowheads="1"/>
          </p:cNvSpPr>
          <p:nvPr/>
        </p:nvSpPr>
        <p:spPr bwMode="auto">
          <a:xfrm>
            <a:off x="5859463" y="2833562"/>
            <a:ext cx="1422400" cy="355600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Arial" charset="0"/>
              </a:rPr>
              <a:t>Figures</a:t>
            </a:r>
            <a:endParaRPr lang="en-US" sz="16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32" name="Line 41"/>
          <p:cNvSpPr>
            <a:spLocks noChangeAspect="1" noChangeShapeType="1"/>
          </p:cNvSpPr>
          <p:nvPr/>
        </p:nvSpPr>
        <p:spPr bwMode="auto">
          <a:xfrm>
            <a:off x="3895725" y="5276725"/>
            <a:ext cx="406400" cy="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3" name="Line 43"/>
          <p:cNvSpPr>
            <a:spLocks noChangeAspect="1" noChangeShapeType="1"/>
          </p:cNvSpPr>
          <p:nvPr/>
        </p:nvSpPr>
        <p:spPr bwMode="auto">
          <a:xfrm>
            <a:off x="3895725" y="3092325"/>
            <a:ext cx="406400" cy="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4" name="Line 45"/>
          <p:cNvSpPr>
            <a:spLocks noChangeAspect="1" noChangeShapeType="1"/>
          </p:cNvSpPr>
          <p:nvPr/>
        </p:nvSpPr>
        <p:spPr bwMode="auto">
          <a:xfrm>
            <a:off x="3895725" y="4286125"/>
            <a:ext cx="406400" cy="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5" name="Line 48"/>
          <p:cNvSpPr>
            <a:spLocks noChangeAspect="1" noChangeShapeType="1"/>
          </p:cNvSpPr>
          <p:nvPr/>
        </p:nvSpPr>
        <p:spPr bwMode="auto">
          <a:xfrm>
            <a:off x="5053013" y="3366962"/>
            <a:ext cx="1485900" cy="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6" name="Rectangle 49"/>
          <p:cNvSpPr>
            <a:spLocks noChangeAspect="1" noChangeArrowheads="1"/>
          </p:cNvSpPr>
          <p:nvPr/>
        </p:nvSpPr>
        <p:spPr bwMode="auto">
          <a:xfrm>
            <a:off x="4873625" y="4052762"/>
            <a:ext cx="1704975" cy="676275"/>
          </a:xfrm>
          <a:prstGeom prst="rect">
            <a:avLst/>
          </a:prstGeom>
          <a:noFill/>
          <a:ln w="38100" algn="ctr">
            <a:solidFill>
              <a:srgbClr val="C2113A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8" name="Line 58"/>
          <p:cNvSpPr>
            <a:spLocks noChangeAspect="1" noChangeShapeType="1"/>
          </p:cNvSpPr>
          <p:nvPr/>
        </p:nvSpPr>
        <p:spPr bwMode="auto">
          <a:xfrm>
            <a:off x="6110288" y="4052762"/>
            <a:ext cx="1588" cy="11271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9" name="Line 60"/>
          <p:cNvSpPr>
            <a:spLocks noChangeAspect="1" noChangeShapeType="1"/>
          </p:cNvSpPr>
          <p:nvPr/>
        </p:nvSpPr>
        <p:spPr bwMode="auto">
          <a:xfrm>
            <a:off x="6108700" y="4736975"/>
            <a:ext cx="0" cy="38735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0" name="Line 62"/>
          <p:cNvSpPr>
            <a:spLocks noChangeAspect="1" noChangeShapeType="1"/>
          </p:cNvSpPr>
          <p:nvPr/>
        </p:nvSpPr>
        <p:spPr bwMode="auto">
          <a:xfrm>
            <a:off x="5270500" y="4732212"/>
            <a:ext cx="0" cy="39211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1" name="Text Box 65"/>
          <p:cNvSpPr txBox="1">
            <a:spLocks noChangeAspect="1" noChangeArrowheads="1"/>
          </p:cNvSpPr>
          <p:nvPr/>
        </p:nvSpPr>
        <p:spPr bwMode="auto">
          <a:xfrm>
            <a:off x="5943600" y="2127125"/>
            <a:ext cx="1243013" cy="554038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Arial" charset="0"/>
              </a:rPr>
              <a:t>Alt Text</a:t>
            </a:r>
            <a:endParaRPr lang="en-US" sz="16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42" name="Text Box 66"/>
          <p:cNvSpPr txBox="1">
            <a:spLocks noChangeAspect="1" noChangeArrowheads="1"/>
          </p:cNvSpPr>
          <p:nvPr/>
        </p:nvSpPr>
        <p:spPr bwMode="auto">
          <a:xfrm>
            <a:off x="4459288" y="2851025"/>
            <a:ext cx="1217613" cy="355600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Arial" charset="0"/>
              </a:rPr>
              <a:t>Tables</a:t>
            </a:r>
            <a:endParaRPr lang="en-US" sz="16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43" name="Text Box 67"/>
          <p:cNvSpPr txBox="1">
            <a:spLocks noChangeAspect="1" noChangeArrowheads="1"/>
          </p:cNvSpPr>
          <p:nvPr/>
        </p:nvSpPr>
        <p:spPr bwMode="auto">
          <a:xfrm>
            <a:off x="4365625" y="1382587"/>
            <a:ext cx="1438275" cy="541338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Word Document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44" name="Line 68"/>
          <p:cNvSpPr>
            <a:spLocks noChangeAspect="1" noChangeShapeType="1"/>
          </p:cNvSpPr>
          <p:nvPr/>
        </p:nvSpPr>
        <p:spPr bwMode="auto">
          <a:xfrm>
            <a:off x="5283200" y="4052762"/>
            <a:ext cx="0" cy="11271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5" name="Line 69"/>
          <p:cNvSpPr>
            <a:spLocks noChangeAspect="1" noChangeShapeType="1"/>
          </p:cNvSpPr>
          <p:nvPr/>
        </p:nvSpPr>
        <p:spPr bwMode="auto">
          <a:xfrm>
            <a:off x="5694363" y="4427412"/>
            <a:ext cx="1588" cy="11271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6" name="Line 47"/>
          <p:cNvSpPr>
            <a:spLocks noChangeAspect="1" noChangeShapeType="1"/>
          </p:cNvSpPr>
          <p:nvPr/>
        </p:nvSpPr>
        <p:spPr bwMode="auto">
          <a:xfrm>
            <a:off x="5067300" y="3222500"/>
            <a:ext cx="0" cy="28416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7" name="Line 57"/>
          <p:cNvSpPr>
            <a:spLocks noChangeAspect="1" noChangeShapeType="1"/>
          </p:cNvSpPr>
          <p:nvPr/>
        </p:nvSpPr>
        <p:spPr bwMode="auto">
          <a:xfrm flipH="1">
            <a:off x="5694363" y="3747962"/>
            <a:ext cx="4763" cy="40005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8" name="Line 59"/>
          <p:cNvSpPr>
            <a:spLocks noChangeAspect="1" noChangeShapeType="1"/>
          </p:cNvSpPr>
          <p:nvPr/>
        </p:nvSpPr>
        <p:spPr bwMode="auto">
          <a:xfrm>
            <a:off x="5697538" y="4729037"/>
            <a:ext cx="0" cy="395288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9" name="Line 61"/>
          <p:cNvSpPr>
            <a:spLocks noChangeAspect="1" noChangeShapeType="1"/>
          </p:cNvSpPr>
          <p:nvPr/>
        </p:nvSpPr>
        <p:spPr bwMode="auto">
          <a:xfrm>
            <a:off x="6521450" y="3214562"/>
            <a:ext cx="0" cy="287338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50" name="Line 63"/>
          <p:cNvSpPr>
            <a:spLocks noChangeAspect="1" noChangeShapeType="1"/>
          </p:cNvSpPr>
          <p:nvPr/>
        </p:nvSpPr>
        <p:spPr bwMode="auto">
          <a:xfrm>
            <a:off x="5067300" y="1919162"/>
            <a:ext cx="0" cy="88900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51" name="Line 70"/>
          <p:cNvSpPr>
            <a:spLocks noChangeAspect="1" noChangeShapeType="1"/>
          </p:cNvSpPr>
          <p:nvPr/>
        </p:nvSpPr>
        <p:spPr bwMode="auto">
          <a:xfrm flipH="1">
            <a:off x="5719763" y="3347912"/>
            <a:ext cx="0" cy="24765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52" name="Text Box 71"/>
          <p:cNvSpPr txBox="1">
            <a:spLocks noChangeAspect="1" noChangeArrowheads="1"/>
          </p:cNvSpPr>
          <p:nvPr/>
        </p:nvSpPr>
        <p:spPr bwMode="auto">
          <a:xfrm>
            <a:off x="4711700" y="3489200"/>
            <a:ext cx="1998663" cy="334963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Captions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53" name="Line 73"/>
          <p:cNvSpPr>
            <a:spLocks noChangeAspect="1" noChangeShapeType="1"/>
          </p:cNvSpPr>
          <p:nvPr/>
        </p:nvSpPr>
        <p:spPr bwMode="auto">
          <a:xfrm>
            <a:off x="6515100" y="2679575"/>
            <a:ext cx="0" cy="153988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54" name="Text Box 76"/>
          <p:cNvSpPr txBox="1">
            <a:spLocks noChangeAspect="1" noChangeArrowheads="1"/>
          </p:cNvSpPr>
          <p:nvPr/>
        </p:nvSpPr>
        <p:spPr bwMode="auto">
          <a:xfrm>
            <a:off x="4706938" y="4179762"/>
            <a:ext cx="1998663" cy="334963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Heading Styles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37" name="Text Box 56"/>
          <p:cNvSpPr txBox="1">
            <a:spLocks noChangeAspect="1" noChangeArrowheads="1"/>
          </p:cNvSpPr>
          <p:nvPr/>
        </p:nvSpPr>
        <p:spPr bwMode="auto">
          <a:xfrm>
            <a:off x="4708525" y="5094162"/>
            <a:ext cx="1997075" cy="334963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Create PDF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5" descr=" "/>
          <p:cNvGrpSpPr>
            <a:grpSpLocks noChangeAspect="1"/>
          </p:cNvGrpSpPr>
          <p:nvPr/>
        </p:nvGrpSpPr>
        <p:grpSpPr bwMode="auto">
          <a:xfrm>
            <a:off x="914400" y="1069848"/>
            <a:ext cx="7313613" cy="4740270"/>
            <a:chOff x="288" y="960"/>
            <a:chExt cx="5184" cy="3264"/>
          </a:xfrm>
        </p:grpSpPr>
        <p:sp>
          <p:nvSpPr>
            <p:cNvPr id="30757" name="Rectangle 36"/>
            <p:cNvSpPr>
              <a:spLocks noChangeAspect="1" noChangeArrowheads="1"/>
            </p:cNvSpPr>
            <p:nvPr/>
          </p:nvSpPr>
          <p:spPr bwMode="auto">
            <a:xfrm>
              <a:off x="288" y="960"/>
              <a:ext cx="5184" cy="3264"/>
            </a:xfrm>
            <a:prstGeom prst="rect">
              <a:avLst/>
            </a:prstGeom>
            <a:solidFill>
              <a:srgbClr val="9DBFE5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8" name="Text Box 37"/>
            <p:cNvSpPr txBox="1">
              <a:spLocks noChangeAspect="1" noChangeArrowheads="1"/>
            </p:cNvSpPr>
            <p:nvPr/>
          </p:nvSpPr>
          <p:spPr bwMode="auto">
            <a:xfrm>
              <a:off x="288" y="1008"/>
              <a:ext cx="2688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b="1" dirty="0" smtClean="0">
                  <a:solidFill>
                    <a:srgbClr val="FFFFFF"/>
                  </a:solidFill>
                  <a:latin typeface="Arial" charset="0"/>
                </a:rPr>
                <a:t>Making Files 508 Compliant</a:t>
              </a:r>
              <a:endParaRPr lang="en-US" sz="1800" b="1" dirty="0">
                <a:solidFill>
                  <a:srgbClr val="FFFFFF"/>
                </a:solidFill>
                <a:latin typeface="Arial" charset="0"/>
              </a:endParaRPr>
            </a:p>
          </p:txBody>
        </p:sp>
      </p:grpSp>
      <p:grpSp>
        <p:nvGrpSpPr>
          <p:cNvPr id="3" name="Group 38" descr=" "/>
          <p:cNvGrpSpPr>
            <a:grpSpLocks noChangeAspect="1"/>
          </p:cNvGrpSpPr>
          <p:nvPr/>
        </p:nvGrpSpPr>
        <p:grpSpPr bwMode="auto">
          <a:xfrm>
            <a:off x="1187450" y="1920752"/>
            <a:ext cx="6770687" cy="3724278"/>
            <a:chOff x="480" y="1488"/>
            <a:chExt cx="4800" cy="2640"/>
          </a:xfrm>
        </p:grpSpPr>
        <p:sp>
          <p:nvSpPr>
            <p:cNvPr id="30755" name="Rectangle 39"/>
            <p:cNvSpPr>
              <a:spLocks noChangeAspect="1" noChangeArrowheads="1"/>
            </p:cNvSpPr>
            <p:nvPr/>
          </p:nvSpPr>
          <p:spPr bwMode="auto">
            <a:xfrm>
              <a:off x="480" y="1488"/>
              <a:ext cx="4800" cy="2640"/>
            </a:xfrm>
            <a:prstGeom prst="rect">
              <a:avLst/>
            </a:prstGeom>
            <a:solidFill>
              <a:srgbClr val="6666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6" name="Text Box 40"/>
            <p:cNvSpPr txBox="1">
              <a:spLocks noChangeAspect="1" noChangeArrowheads="1"/>
            </p:cNvSpPr>
            <p:nvPr/>
          </p:nvSpPr>
          <p:spPr bwMode="auto">
            <a:xfrm>
              <a:off x="528" y="1515"/>
              <a:ext cx="2749" cy="260"/>
            </a:xfrm>
            <a:prstGeom prst="rect">
              <a:avLst/>
            </a:prstGeom>
            <a:solidFill>
              <a:srgbClr val="6666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1800" b="1" dirty="0" smtClean="0">
                  <a:solidFill>
                    <a:srgbClr val="FFFFFF"/>
                  </a:solidFill>
                  <a:latin typeface="Arial" charset="0"/>
                </a:rPr>
                <a:t>Portable Document Format (PDF)</a:t>
              </a:r>
              <a:endParaRPr lang="en-US" sz="1800" b="1" dirty="0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15402" name="Text Box 42" descr=" "/>
          <p:cNvSpPr txBox="1">
            <a:spLocks noChangeAspect="1" noChangeArrowheads="1"/>
          </p:cNvSpPr>
          <p:nvPr/>
        </p:nvSpPr>
        <p:spPr bwMode="auto">
          <a:xfrm>
            <a:off x="2147888" y="4971925"/>
            <a:ext cx="1828800" cy="609600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Final Step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5404" name="Text Box 44" descr=" "/>
          <p:cNvSpPr txBox="1">
            <a:spLocks noChangeAspect="1" noChangeArrowheads="1"/>
          </p:cNvSpPr>
          <p:nvPr/>
        </p:nvSpPr>
        <p:spPr bwMode="auto">
          <a:xfrm>
            <a:off x="2122488" y="2755775"/>
            <a:ext cx="1828800" cy="579438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Mark All Properly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5406" name="Text Box 46" descr=" "/>
          <p:cNvSpPr txBox="1">
            <a:spLocks noChangeAspect="1" noChangeArrowheads="1"/>
          </p:cNvSpPr>
          <p:nvPr/>
        </p:nvSpPr>
        <p:spPr bwMode="auto">
          <a:xfrm>
            <a:off x="2136556" y="3867275"/>
            <a:ext cx="1828800" cy="857125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Arial" charset="0"/>
              </a:rPr>
              <a:t>Apply Styles to Headings &amp; Paragraphs</a:t>
            </a:r>
            <a:endParaRPr lang="en-US" sz="16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30" name="Text Box 64"/>
          <p:cNvSpPr txBox="1">
            <a:spLocks noChangeAspect="1" noChangeArrowheads="1"/>
          </p:cNvSpPr>
          <p:nvPr/>
        </p:nvSpPr>
        <p:spPr bwMode="auto">
          <a:xfrm>
            <a:off x="5859463" y="2833562"/>
            <a:ext cx="1422400" cy="355600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Arial" charset="0"/>
              </a:rPr>
              <a:t>Figures</a:t>
            </a:r>
            <a:endParaRPr lang="en-US" sz="16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32" name="Line 41"/>
          <p:cNvSpPr>
            <a:spLocks noChangeAspect="1" noChangeShapeType="1"/>
          </p:cNvSpPr>
          <p:nvPr/>
        </p:nvSpPr>
        <p:spPr bwMode="auto">
          <a:xfrm>
            <a:off x="3895725" y="5276725"/>
            <a:ext cx="406400" cy="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3" name="Line 43"/>
          <p:cNvSpPr>
            <a:spLocks noChangeAspect="1" noChangeShapeType="1"/>
          </p:cNvSpPr>
          <p:nvPr/>
        </p:nvSpPr>
        <p:spPr bwMode="auto">
          <a:xfrm>
            <a:off x="3895725" y="3092325"/>
            <a:ext cx="406400" cy="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4" name="Line 45"/>
          <p:cNvSpPr>
            <a:spLocks noChangeAspect="1" noChangeShapeType="1"/>
          </p:cNvSpPr>
          <p:nvPr/>
        </p:nvSpPr>
        <p:spPr bwMode="auto">
          <a:xfrm>
            <a:off x="3895725" y="4286125"/>
            <a:ext cx="406400" cy="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5" name="Line 48"/>
          <p:cNvSpPr>
            <a:spLocks noChangeAspect="1" noChangeShapeType="1"/>
          </p:cNvSpPr>
          <p:nvPr/>
        </p:nvSpPr>
        <p:spPr bwMode="auto">
          <a:xfrm>
            <a:off x="5053013" y="3366962"/>
            <a:ext cx="1485900" cy="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6" name="Rectangle 49"/>
          <p:cNvSpPr>
            <a:spLocks noChangeAspect="1" noChangeArrowheads="1"/>
          </p:cNvSpPr>
          <p:nvPr/>
        </p:nvSpPr>
        <p:spPr bwMode="auto">
          <a:xfrm>
            <a:off x="4873625" y="4052762"/>
            <a:ext cx="1704975" cy="676275"/>
          </a:xfrm>
          <a:prstGeom prst="rect">
            <a:avLst/>
          </a:prstGeom>
          <a:noFill/>
          <a:ln w="38100" algn="ctr">
            <a:solidFill>
              <a:srgbClr val="C2113A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8" name="Line 58"/>
          <p:cNvSpPr>
            <a:spLocks noChangeAspect="1" noChangeShapeType="1"/>
          </p:cNvSpPr>
          <p:nvPr/>
        </p:nvSpPr>
        <p:spPr bwMode="auto">
          <a:xfrm>
            <a:off x="6110288" y="4052762"/>
            <a:ext cx="1588" cy="11271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39" name="Line 60"/>
          <p:cNvSpPr>
            <a:spLocks noChangeAspect="1" noChangeShapeType="1"/>
          </p:cNvSpPr>
          <p:nvPr/>
        </p:nvSpPr>
        <p:spPr bwMode="auto">
          <a:xfrm>
            <a:off x="6108700" y="4736975"/>
            <a:ext cx="0" cy="38735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0" name="Line 62"/>
          <p:cNvSpPr>
            <a:spLocks noChangeAspect="1" noChangeShapeType="1"/>
          </p:cNvSpPr>
          <p:nvPr/>
        </p:nvSpPr>
        <p:spPr bwMode="auto">
          <a:xfrm>
            <a:off x="5270500" y="4732212"/>
            <a:ext cx="0" cy="39211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1" name="Text Box 65"/>
          <p:cNvSpPr txBox="1">
            <a:spLocks noChangeAspect="1" noChangeArrowheads="1"/>
          </p:cNvSpPr>
          <p:nvPr/>
        </p:nvSpPr>
        <p:spPr bwMode="auto">
          <a:xfrm>
            <a:off x="5943600" y="2127125"/>
            <a:ext cx="1243013" cy="554038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Arial" charset="0"/>
              </a:rPr>
              <a:t>Alt Text</a:t>
            </a:r>
            <a:endParaRPr lang="en-US" sz="16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42" name="Text Box 66"/>
          <p:cNvSpPr txBox="1">
            <a:spLocks noChangeAspect="1" noChangeArrowheads="1"/>
          </p:cNvSpPr>
          <p:nvPr/>
        </p:nvSpPr>
        <p:spPr bwMode="auto">
          <a:xfrm>
            <a:off x="4459288" y="2851025"/>
            <a:ext cx="1217613" cy="355600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Arial" charset="0"/>
              </a:rPr>
              <a:t>Tables</a:t>
            </a:r>
            <a:endParaRPr lang="en-US" sz="16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43" name="Text Box 67"/>
          <p:cNvSpPr txBox="1">
            <a:spLocks noChangeAspect="1" noChangeArrowheads="1"/>
          </p:cNvSpPr>
          <p:nvPr/>
        </p:nvSpPr>
        <p:spPr bwMode="auto">
          <a:xfrm>
            <a:off x="4365625" y="1382587"/>
            <a:ext cx="1438275" cy="541338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Word Document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44" name="Line 68"/>
          <p:cNvSpPr>
            <a:spLocks noChangeAspect="1" noChangeShapeType="1"/>
          </p:cNvSpPr>
          <p:nvPr/>
        </p:nvSpPr>
        <p:spPr bwMode="auto">
          <a:xfrm>
            <a:off x="5283200" y="4052762"/>
            <a:ext cx="0" cy="11271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5" name="Line 69"/>
          <p:cNvSpPr>
            <a:spLocks noChangeAspect="1" noChangeShapeType="1"/>
          </p:cNvSpPr>
          <p:nvPr/>
        </p:nvSpPr>
        <p:spPr bwMode="auto">
          <a:xfrm>
            <a:off x="5694363" y="4427412"/>
            <a:ext cx="1588" cy="11271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6" name="Line 47"/>
          <p:cNvSpPr>
            <a:spLocks noChangeAspect="1" noChangeShapeType="1"/>
          </p:cNvSpPr>
          <p:nvPr/>
        </p:nvSpPr>
        <p:spPr bwMode="auto">
          <a:xfrm>
            <a:off x="5067300" y="3222500"/>
            <a:ext cx="0" cy="284163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7" name="Line 57"/>
          <p:cNvSpPr>
            <a:spLocks noChangeAspect="1" noChangeShapeType="1"/>
          </p:cNvSpPr>
          <p:nvPr/>
        </p:nvSpPr>
        <p:spPr bwMode="auto">
          <a:xfrm flipH="1">
            <a:off x="5694363" y="3747962"/>
            <a:ext cx="4763" cy="40005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8" name="Line 59"/>
          <p:cNvSpPr>
            <a:spLocks noChangeAspect="1" noChangeShapeType="1"/>
          </p:cNvSpPr>
          <p:nvPr/>
        </p:nvSpPr>
        <p:spPr bwMode="auto">
          <a:xfrm>
            <a:off x="5697538" y="4729037"/>
            <a:ext cx="0" cy="395288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49" name="Line 61"/>
          <p:cNvSpPr>
            <a:spLocks noChangeAspect="1" noChangeShapeType="1"/>
          </p:cNvSpPr>
          <p:nvPr/>
        </p:nvSpPr>
        <p:spPr bwMode="auto">
          <a:xfrm>
            <a:off x="6521450" y="3214562"/>
            <a:ext cx="0" cy="287338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50" name="Line 63"/>
          <p:cNvSpPr>
            <a:spLocks noChangeAspect="1" noChangeShapeType="1"/>
          </p:cNvSpPr>
          <p:nvPr/>
        </p:nvSpPr>
        <p:spPr bwMode="auto">
          <a:xfrm>
            <a:off x="5067300" y="1919162"/>
            <a:ext cx="0" cy="88900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51" name="Line 70"/>
          <p:cNvSpPr>
            <a:spLocks noChangeAspect="1" noChangeShapeType="1"/>
          </p:cNvSpPr>
          <p:nvPr/>
        </p:nvSpPr>
        <p:spPr bwMode="auto">
          <a:xfrm flipH="1">
            <a:off x="5719763" y="3347912"/>
            <a:ext cx="0" cy="247650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52" name="Text Box 71"/>
          <p:cNvSpPr txBox="1">
            <a:spLocks noChangeAspect="1" noChangeArrowheads="1"/>
          </p:cNvSpPr>
          <p:nvPr/>
        </p:nvSpPr>
        <p:spPr bwMode="auto">
          <a:xfrm>
            <a:off x="4711700" y="3489200"/>
            <a:ext cx="1998663" cy="334963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Captions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53" name="Line 73"/>
          <p:cNvSpPr>
            <a:spLocks noChangeAspect="1" noChangeShapeType="1"/>
          </p:cNvSpPr>
          <p:nvPr/>
        </p:nvSpPr>
        <p:spPr bwMode="auto">
          <a:xfrm>
            <a:off x="6515100" y="2679575"/>
            <a:ext cx="0" cy="153988"/>
          </a:xfrm>
          <a:prstGeom prst="line">
            <a:avLst/>
          </a:prstGeom>
          <a:noFill/>
          <a:ln w="38100">
            <a:solidFill>
              <a:srgbClr val="C2113A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0754" name="Text Box 76"/>
          <p:cNvSpPr txBox="1">
            <a:spLocks noChangeAspect="1" noChangeArrowheads="1"/>
          </p:cNvSpPr>
          <p:nvPr/>
        </p:nvSpPr>
        <p:spPr bwMode="auto">
          <a:xfrm>
            <a:off x="4706938" y="4179762"/>
            <a:ext cx="1998663" cy="334963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Heading Styles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737" name="Text Box 56"/>
          <p:cNvSpPr txBox="1">
            <a:spLocks noChangeAspect="1" noChangeArrowheads="1"/>
          </p:cNvSpPr>
          <p:nvPr/>
        </p:nvSpPr>
        <p:spPr bwMode="auto">
          <a:xfrm>
            <a:off x="4708525" y="5094162"/>
            <a:ext cx="1997075" cy="334963"/>
          </a:xfrm>
          <a:prstGeom prst="rect">
            <a:avLst/>
          </a:prstGeom>
          <a:solidFill>
            <a:srgbClr val="002A6C"/>
          </a:solidFill>
          <a:ln w="317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18900000" algn="ctr" rotWithShape="0">
              <a:srgbClr val="666666">
                <a:alpha val="50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  <a:latin typeface="Arial" charset="0"/>
              </a:rPr>
              <a:t>Create PDF</a:t>
            </a:r>
            <a:endParaRPr lang="en-US" sz="1800" b="1" dirty="0">
              <a:solidFill>
                <a:srgbClr val="FFFFFF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137</Words>
  <Application>Microsoft Office PowerPoint</Application>
  <PresentationFormat>On-screen Show (4:3)</PresentationFormat>
  <Paragraphs>50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Making Files Section 508  Compliant</vt:lpstr>
      <vt:lpstr>PowerPoint Presentation</vt:lpstr>
      <vt:lpstr>PowerPoint Presentation</vt:lpstr>
      <vt:lpstr>PowerPoint Presentation</vt:lpstr>
      <vt:lpstr>PowerPoint Presentation</vt:lpstr>
    </vt:vector>
  </TitlesOfParts>
  <Company>Softek Services,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Debra Stage</dc:creator>
  <cp:lastModifiedBy>Debra Stage</cp:lastModifiedBy>
  <cp:revision>24</cp:revision>
  <dcterms:created xsi:type="dcterms:W3CDTF">2012-01-03T17:33:05Z</dcterms:created>
  <dcterms:modified xsi:type="dcterms:W3CDTF">2012-01-31T20:07:28Z</dcterms:modified>
</cp:coreProperties>
</file>