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26"/>
  </p:notesMasterIdLst>
  <p:handoutMasterIdLst>
    <p:handoutMasterId r:id="rId27"/>
  </p:handoutMasterIdLst>
  <p:sldIdLst>
    <p:sldId id="268" r:id="rId2"/>
    <p:sldId id="267" r:id="rId3"/>
    <p:sldId id="269" r:id="rId4"/>
    <p:sldId id="299" r:id="rId5"/>
    <p:sldId id="300" r:id="rId6"/>
    <p:sldId id="293" r:id="rId7"/>
    <p:sldId id="296" r:id="rId8"/>
    <p:sldId id="298" r:id="rId9"/>
    <p:sldId id="297" r:id="rId10"/>
    <p:sldId id="295" r:id="rId11"/>
    <p:sldId id="294" r:id="rId12"/>
    <p:sldId id="301" r:id="rId13"/>
    <p:sldId id="302" r:id="rId14"/>
    <p:sldId id="303" r:id="rId15"/>
    <p:sldId id="287" r:id="rId16"/>
    <p:sldId id="288" r:id="rId17"/>
    <p:sldId id="289" r:id="rId18"/>
    <p:sldId id="304" r:id="rId19"/>
    <p:sldId id="305" r:id="rId20"/>
    <p:sldId id="290" r:id="rId21"/>
    <p:sldId id="291" r:id="rId22"/>
    <p:sldId id="292" r:id="rId23"/>
    <p:sldId id="306" r:id="rId24"/>
    <p:sldId id="260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86" autoAdjust="0"/>
    <p:restoredTop sz="86458" autoAdjust="0"/>
  </p:normalViewPr>
  <p:slideViewPr>
    <p:cSldViewPr>
      <p:cViewPr varScale="1">
        <p:scale>
          <a:sx n="77" d="100"/>
          <a:sy n="77" d="100"/>
        </p:scale>
        <p:origin x="88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40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205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1/15/2020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1/15/2020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1992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100" descr="book">
            <a:extLst>
              <a:ext uri="{FF2B5EF4-FFF2-40B4-BE49-F238E27FC236}">
                <a16:creationId xmlns:a16="http://schemas.microsoft.com/office/drawing/2014/main" id="{09F59B51-C9CC-4DF6-8E10-4632928847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33E492-9AFA-4CAE-B07B-7C1C0D61D7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0360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 err="1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94659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3415667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972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480783"/>
            <a:ext cx="77724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980596"/>
            <a:ext cx="77724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9169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2020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0710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1766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7913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4" name="Picture 3" descr="bubbl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" y="33129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1925" y="1302039"/>
            <a:ext cx="8460150" cy="4525963"/>
          </a:xfrm>
          <a:prstGeom prst="rect">
            <a:avLst/>
          </a:prstGeom>
        </p:spPr>
        <p:txBody>
          <a:bodyPr/>
          <a:lstStyle>
            <a:lvl1pPr marL="342900" indent="-342900">
              <a:spcAft>
                <a:spcPts val="0"/>
              </a:spcAft>
              <a:buClr>
                <a:srgbClr val="009DDC"/>
              </a:buClr>
              <a:buFont typeface="+mj-lt"/>
              <a:buAutoNum type="arabicPeriod"/>
              <a:defRPr sz="2000" baseline="0"/>
            </a:lvl1pPr>
            <a:lvl2pPr marL="742950" indent="-285750">
              <a:spcAft>
                <a:spcPts val="0"/>
              </a:spcAft>
              <a:buClr>
                <a:srgbClr val="009DDC"/>
              </a:buClr>
              <a:buFont typeface="Arial"/>
              <a:buChar char="•"/>
              <a:defRPr sz="1800" baseline="0"/>
            </a:lvl2pPr>
          </a:lstStyle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#1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#2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/>
            </a:lvl1pPr>
          </a:lstStyle>
          <a:p>
            <a:r>
              <a:rPr lang="en-US" dirty="0"/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2354348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496"/>
            <a:ext cx="8460150" cy="4386103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4194"/>
            <a:ext cx="8460151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E259ACEE-8472-4B3D-B9D8-5F70F6E2B2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25" r:id="rId2"/>
    <p:sldLayoutId id="2147483800" r:id="rId3"/>
    <p:sldLayoutId id="2147483810" r:id="rId4"/>
    <p:sldLayoutId id="2147483801" r:id="rId5"/>
    <p:sldLayoutId id="2147483802" r:id="rId6"/>
    <p:sldLayoutId id="2147483818" r:id="rId7"/>
    <p:sldLayoutId id="2147483822" r:id="rId8"/>
    <p:sldLayoutId id="2147483819" r:id="rId9"/>
    <p:sldLayoutId id="2147483826" r:id="rId10"/>
    <p:sldLayoutId id="2147483816" r:id="rId11"/>
    <p:sldLayoutId id="2147483823" r:id="rId12"/>
    <p:sldLayoutId id="2147483817" r:id="rId13"/>
    <p:sldLayoutId id="2147483821" r:id="rId14"/>
    <p:sldLayoutId id="2147483804" r:id="rId15"/>
    <p:sldLayoutId id="2147483811" r:id="rId16"/>
    <p:sldLayoutId id="2147483824" r:id="rId17"/>
    <p:sldLayoutId id="2147483827" r:id="rId18"/>
    <p:sldLayoutId id="2147483808" r:id="rId19"/>
    <p:sldLayoutId id="2147483809" r:id="rId20"/>
    <p:sldLayoutId id="2147483812" r:id="rId21"/>
    <p:sldLayoutId id="2147483813" r:id="rId22"/>
    <p:sldLayoutId id="2147483814" r:id="rId23"/>
    <p:sldLayoutId id="2147483815" r:id="rId24"/>
    <p:sldLayoutId id="2147483828" r:id="rId25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Check the Design of a Publication</a:t>
            </a:r>
          </a:p>
          <a:p>
            <a:r>
              <a:rPr lang="en-US" dirty="0"/>
              <a:t>Save a Publication in Different Formats</a:t>
            </a:r>
          </a:p>
          <a:p>
            <a:r>
              <a:rPr lang="en-US" dirty="0"/>
              <a:t>Print a Publication</a:t>
            </a:r>
          </a:p>
          <a:p>
            <a:r>
              <a:rPr lang="en-US" dirty="0"/>
              <a:t>Share a Publication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Preparing a Publication for Sharing and Printing</a:t>
            </a:r>
          </a:p>
        </p:txBody>
      </p:sp>
    </p:spTree>
    <p:extLst>
      <p:ext uri="{BB962C8B-B14F-4D97-AF65-F5344CB8AC3E}">
        <p14:creationId xmlns:p14="http://schemas.microsoft.com/office/powerpoint/2010/main" val="34478055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Pack and Go Feature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981200" y="1705412"/>
            <a:ext cx="5428571" cy="404048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006880" y="3886200"/>
            <a:ext cx="2834640" cy="1848959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 err="1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513133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Pack and Go Commands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/>
          </a:p>
        </p:txBody>
      </p:sp>
      <p:graphicFrame>
        <p:nvGraphicFramePr>
          <p:cNvPr id="8" name="Group 23"/>
          <p:cNvGraphicFramePr>
            <a:graphicFrameLocks noGrp="1"/>
          </p:cNvGraphicFramePr>
          <p:nvPr/>
        </p:nvGraphicFramePr>
        <p:xfrm>
          <a:off x="1143000" y="2514600"/>
          <a:ext cx="7239000" cy="2011680"/>
        </p:xfrm>
        <a:graphic>
          <a:graphicData uri="http://schemas.openxmlformats.org/drawingml/2006/table">
            <a:tbl>
              <a:tblPr/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Command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Used To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Save for Photo Printing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Save your publication as a set of images to print at a photo center.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Save for a Commercial Printer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Prepare your publication for commercial printing by selecting the file quality and the file type appropriate for the printer.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Save for Another Computer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Prepare your publication to be used at another computer.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94097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39942D4-56E5-4365-ACC9-8B953C98E5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71D264-2A6F-4D11-9957-1CAC69B084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Saving a Publication for Web Distribution</a:t>
            </a:r>
          </a:p>
        </p:txBody>
      </p:sp>
    </p:spTree>
    <p:extLst>
      <p:ext uri="{BB962C8B-B14F-4D97-AF65-F5344CB8AC3E}">
        <p14:creationId xmlns:p14="http://schemas.microsoft.com/office/powerpoint/2010/main" val="20191025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789BF4A-6BA1-41B8-8BDB-5BE1A9A12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979C0F-4F3C-47C6-B10C-2E23DE5DC1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Saving a Publication as a PDF File</a:t>
            </a:r>
          </a:p>
        </p:txBody>
      </p:sp>
    </p:spTree>
    <p:extLst>
      <p:ext uri="{BB962C8B-B14F-4D97-AF65-F5344CB8AC3E}">
        <p14:creationId xmlns:p14="http://schemas.microsoft.com/office/powerpoint/2010/main" val="10929560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8705EB-8B38-4A7E-84B1-5A982B7E5E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Print a Publication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65C558-F261-408D-A4AC-D70A1BC274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45B1AE-717A-4760-8378-A032C31DB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6478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Print Option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020368" y="1524000"/>
            <a:ext cx="5136407" cy="454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3036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Print Settings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16</a:t>
            </a:fld>
            <a:endParaRPr lang="en-US"/>
          </a:p>
        </p:txBody>
      </p:sp>
      <p:graphicFrame>
        <p:nvGraphicFramePr>
          <p:cNvPr id="8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1243536"/>
              </p:ext>
            </p:extLst>
          </p:nvPr>
        </p:nvGraphicFramePr>
        <p:xfrm>
          <a:off x="986693" y="2057400"/>
          <a:ext cx="7239000" cy="3017520"/>
        </p:xfrm>
        <a:graphic>
          <a:graphicData uri="http://schemas.openxmlformats.org/drawingml/2006/table">
            <a:tbl>
              <a:tblPr/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Print Settings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Allows You To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Pages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Select between printing all pages or printing only specific pages in a publication.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Pages Per Sheet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Specify how each sheet of paper is used.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Page Size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Set the type of paper to be printed on. 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Orientation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Select either the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Landscape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 or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Portrait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 orientation.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13044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Single-side or two sides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Set the output to be printed on a single side of paper or on both sides.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787885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Color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Set the output as either composite RGB color or composite grayscale.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24711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3790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Print Preview Pane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178793" y="1752600"/>
            <a:ext cx="5136407" cy="4541428"/>
          </a:xfrm>
          <a:prstGeom prst="rect">
            <a:avLst/>
          </a:prstGeom>
        </p:spPr>
      </p:pic>
      <p:sp>
        <p:nvSpPr>
          <p:cNvPr id="7" name="AutoShape 303"/>
          <p:cNvSpPr>
            <a:spLocks/>
          </p:cNvSpPr>
          <p:nvPr/>
        </p:nvSpPr>
        <p:spPr bwMode="auto">
          <a:xfrm flipH="1">
            <a:off x="4157857" y="2133600"/>
            <a:ext cx="152400" cy="4084228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1" name="Group 334"/>
          <p:cNvGrpSpPr>
            <a:grpSpLocks/>
          </p:cNvGrpSpPr>
          <p:nvPr/>
        </p:nvGrpSpPr>
        <p:grpSpPr bwMode="auto">
          <a:xfrm rot="5400000" flipH="1" flipV="1">
            <a:off x="2766077" y="2750319"/>
            <a:ext cx="2650756" cy="198118"/>
            <a:chOff x="3359" y="2605"/>
            <a:chExt cx="257" cy="257"/>
          </a:xfrm>
        </p:grpSpPr>
        <p:sp>
          <p:nvSpPr>
            <p:cNvPr id="12" name="Line 335"/>
            <p:cNvSpPr>
              <a:spLocks noChangeShapeType="1"/>
            </p:cNvSpPr>
            <p:nvPr/>
          </p:nvSpPr>
          <p:spPr bwMode="auto">
            <a:xfrm flipV="1">
              <a:off x="3359" y="2605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Line 336"/>
            <p:cNvSpPr>
              <a:spLocks noChangeShapeType="1"/>
            </p:cNvSpPr>
            <p:nvPr/>
          </p:nvSpPr>
          <p:spPr bwMode="auto">
            <a:xfrm rot="16200000" flipV="1">
              <a:off x="3488" y="2476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4" name="Rounded Rectangle 13"/>
          <p:cNvSpPr/>
          <p:nvPr/>
        </p:nvSpPr>
        <p:spPr>
          <a:xfrm>
            <a:off x="3367282" y="1219201"/>
            <a:ext cx="1323975" cy="373718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lvl="0"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The Print Preview pane</a:t>
            </a:r>
          </a:p>
        </p:txBody>
      </p:sp>
    </p:spTree>
    <p:extLst>
      <p:ext uri="{BB962C8B-B14F-4D97-AF65-F5344CB8AC3E}">
        <p14:creationId xmlns:p14="http://schemas.microsoft.com/office/powerpoint/2010/main" val="38946849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BED3D00-0980-4351-93BC-EAF294D77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F78F63-E501-46AF-9D08-8D69084BE7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Printing a Publication</a:t>
            </a:r>
          </a:p>
        </p:txBody>
      </p:sp>
    </p:spTree>
    <p:extLst>
      <p:ext uri="{BB962C8B-B14F-4D97-AF65-F5344CB8AC3E}">
        <p14:creationId xmlns:p14="http://schemas.microsoft.com/office/powerpoint/2010/main" val="6293668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808168-9634-4985-8349-F929161BF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 a Publication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D05ACB-34DD-436F-AC2C-FE4433ED87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76F7D2-E64F-4FD4-8FEA-6CBD6077E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420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Check the Design of a Publication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2363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 Through Email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20</a:t>
            </a:fld>
            <a:endParaRPr lang="en-US"/>
          </a:p>
        </p:txBody>
      </p:sp>
      <p:graphicFrame>
        <p:nvGraphicFramePr>
          <p:cNvPr id="8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3831704"/>
              </p:ext>
            </p:extLst>
          </p:nvPr>
        </p:nvGraphicFramePr>
        <p:xfrm>
          <a:off x="1021527" y="2514600"/>
          <a:ext cx="7239000" cy="2255520"/>
        </p:xfrm>
        <a:graphic>
          <a:graphicData uri="http://schemas.openxmlformats.org/drawingml/2006/table">
            <a:tbl>
              <a:tblPr/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Command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Action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Send Current Page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Converts the currently selected page to HTML and then pastes the HTML content into an email message.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Send as Attachment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Packages the entire publication so that it can be sent as an email attachment.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Send as PDF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Saves the publication as a PDF file and attaches it to an email message.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Send as XPS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Saves the publication as an XPS file.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1304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1920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Email Preview Command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8CB50DDB-16B2-419B-AF4B-4D86EFF5B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2542" y="2487849"/>
            <a:ext cx="3878916" cy="1882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3634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OneDrive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9410C08-24B9-4821-9C68-4315B54553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OneDrive</a:t>
            </a:r>
            <a:r>
              <a:rPr lang="en-US" dirty="0"/>
              <a:t>: An online file-storage and document-sharing service provided by Microsoft that enables users to store documents in the cloud and access those documents from any web browser or their local devices.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1983992" y="2180200"/>
            <a:ext cx="5176016" cy="4220600"/>
            <a:chOff x="1719518" y="1828800"/>
            <a:chExt cx="5176016" cy="42206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1719518" y="1828800"/>
              <a:ext cx="4666145" cy="3285713"/>
            </a:xfrm>
            <a:prstGeom prst="rect">
              <a:avLst/>
            </a:prstGeom>
          </p:spPr>
        </p:pic>
        <p:sp>
          <p:nvSpPr>
            <p:cNvPr id="5" name="AutoShape 303"/>
            <p:cNvSpPr>
              <a:spLocks/>
            </p:cNvSpPr>
            <p:nvPr/>
          </p:nvSpPr>
          <p:spPr bwMode="auto">
            <a:xfrm>
              <a:off x="6395192" y="3382400"/>
              <a:ext cx="124420" cy="82296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5571559" y="5378840"/>
              <a:ext cx="1323975" cy="670560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Files and folders within OneDrive</a:t>
              </a:r>
            </a:p>
          </p:txBody>
        </p:sp>
        <p:grpSp>
          <p:nvGrpSpPr>
            <p:cNvPr id="11" name="Group 334"/>
            <p:cNvGrpSpPr>
              <a:grpSpLocks/>
            </p:cNvGrpSpPr>
            <p:nvPr/>
          </p:nvGrpSpPr>
          <p:grpSpPr bwMode="auto">
            <a:xfrm rot="5400000">
              <a:off x="5800776" y="4504313"/>
              <a:ext cx="1600269" cy="157327"/>
              <a:chOff x="3120" y="2650"/>
              <a:chExt cx="490" cy="272"/>
            </a:xfrm>
          </p:grpSpPr>
          <p:sp>
            <p:nvSpPr>
              <p:cNvPr id="12" name="Line 335"/>
              <p:cNvSpPr>
                <a:spLocks noChangeShapeType="1"/>
              </p:cNvSpPr>
              <p:nvPr/>
            </p:nvSpPr>
            <p:spPr bwMode="auto">
              <a:xfrm flipV="1">
                <a:off x="3123" y="2665"/>
                <a:ext cx="0" cy="25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" name="Line 336"/>
              <p:cNvSpPr>
                <a:spLocks noChangeShapeType="1"/>
              </p:cNvSpPr>
              <p:nvPr/>
            </p:nvSpPr>
            <p:spPr bwMode="auto">
              <a:xfrm rot="16200000" flipV="1">
                <a:off x="3365" y="2405"/>
                <a:ext cx="0" cy="49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81565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6146C72-C5BE-4762-8E7F-29D886506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C95510-9327-46F6-94F7-906CD3FAB0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Sharing a Publication Using OneDrive (Optional)</a:t>
            </a:r>
          </a:p>
        </p:txBody>
      </p:sp>
    </p:spTree>
    <p:extLst>
      <p:ext uri="{BB962C8B-B14F-4D97-AF65-F5344CB8AC3E}">
        <p14:creationId xmlns:p14="http://schemas.microsoft.com/office/powerpoint/2010/main" val="41872353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Why is it important to check your publication for design errors?</a:t>
            </a:r>
          </a:p>
          <a:p>
            <a:r>
              <a:rPr lang="en-US" dirty="0"/>
              <a:t>How might cloud storage options, including OneDrive, change the way you work?</a:t>
            </a: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534458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Design Checker Task Pane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698A88C7-FAD9-4A60-95D3-D9EFE6D724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8968" y="1637940"/>
            <a:ext cx="1646063" cy="4153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9166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6343767-6AC6-44F3-8A2F-2F6369397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657D4E-745C-421B-A3A6-105E7EC2B37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Checking the Design of a Publication</a:t>
            </a:r>
          </a:p>
        </p:txBody>
      </p:sp>
    </p:spTree>
    <p:extLst>
      <p:ext uri="{BB962C8B-B14F-4D97-AF65-F5344CB8AC3E}">
        <p14:creationId xmlns:p14="http://schemas.microsoft.com/office/powerpoint/2010/main" val="10926308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84A907-7DED-4D7C-83E9-E8E105FFF1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Save a Publication in Different Formats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4386C9-9599-405F-9D91-3440C476B0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A339A8-B681-44B0-AF2A-DAE2C14C8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128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Publisher File Formats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/>
          </a:p>
        </p:txBody>
      </p:sp>
      <p:graphicFrame>
        <p:nvGraphicFramePr>
          <p:cNvPr id="8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789803"/>
              </p:ext>
            </p:extLst>
          </p:nvPr>
        </p:nvGraphicFramePr>
        <p:xfrm>
          <a:off x="685800" y="1351838"/>
          <a:ext cx="7848600" cy="4709160"/>
        </p:xfrm>
        <a:graphic>
          <a:graphicData uri="http://schemas.openxmlformats.org/drawingml/2006/table">
            <a:tbl>
              <a:tblPr/>
              <a:tblGrid>
                <a:gridCol w="18175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310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File Format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Saves Files With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Publisher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The default .pub extension.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Plain Text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 .txt extension. A TXT file is very small in size but cannot retain text formats.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Rich Text Format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 .rtf extension. An RTF file can retain text formats but does not support sophisticated formatting features.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Image Formats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 .gif, .jpg, .</a:t>
                      </a:r>
                      <a:r>
                        <a:rPr kumimoji="0" lang="en-US" sz="1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tif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, .</a:t>
                      </a:r>
                      <a:r>
                        <a:rPr kumimoji="0" lang="en-US" sz="1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png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, or .bmp extension. Selection of image format depends on the output medium and the required quality of output. 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13044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PostScript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 .</a:t>
                      </a:r>
                      <a:r>
                        <a:rPr kumimoji="0" lang="en-US" sz="1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ps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 extension. This format is used to generate a print-ready file.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7073819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Microsoft Word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 .</a:t>
                      </a:r>
                      <a:r>
                        <a:rPr kumimoji="0" lang="en-US" sz="1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docx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 extension. This format helps to make use of Word's more sophisticated word-processing tools.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692575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Unicode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 </a:t>
                      </a:r>
                      <a:r>
                        <a:rPr kumimoji="0" lang="en-US" sz="1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unicode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 text file. This format allows nearly every language in the world to be represented by a single character set. 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206154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PDF and XPS Output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 .pdf or .</a:t>
                      </a:r>
                      <a:r>
                        <a:rPr kumimoji="0" lang="en-US" sz="1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xps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 extension. These formats retain the appearance of the original publication and are widely used for print and online distribution of files.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383377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Web Output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 .</a:t>
                      </a:r>
                      <a:r>
                        <a:rPr kumimoji="0" lang="en-US" sz="1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htm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, .html, .</a:t>
                      </a:r>
                      <a:r>
                        <a:rPr kumimoji="0" lang="en-US" sz="1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mht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, or .</a:t>
                      </a:r>
                      <a:r>
                        <a:rPr kumimoji="0" lang="en-US" sz="1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mhtml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 extension. Saving a publication in one of these formats generates a web page.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37932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83731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PDF File Output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36F01C1-3747-4422-8409-33510120101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PDF</a:t>
            </a:r>
            <a:r>
              <a:rPr lang="en-US" dirty="0"/>
              <a:t>: (Portable Document Format) A file format that is used to enable viewing and printing of documents created in other applications.</a:t>
            </a: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676402" y="1676400"/>
            <a:ext cx="4832680" cy="4877425"/>
            <a:chOff x="1676400" y="1322063"/>
            <a:chExt cx="5351733" cy="5401283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3767124" y="1322063"/>
              <a:ext cx="3261009" cy="2190476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1676400" y="1809061"/>
              <a:ext cx="3571429" cy="49142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028609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Printer's Marks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/>
          </a:p>
        </p:txBody>
      </p:sp>
      <p:graphicFrame>
        <p:nvGraphicFramePr>
          <p:cNvPr id="8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2206225"/>
              </p:ext>
            </p:extLst>
          </p:nvPr>
        </p:nvGraphicFramePr>
        <p:xfrm>
          <a:off x="990600" y="2682240"/>
          <a:ext cx="7315200" cy="1737360"/>
        </p:xfrm>
        <a:graphic>
          <a:graphicData uri="http://schemas.openxmlformats.org/drawingml/2006/table">
            <a:tbl>
              <a:tblPr/>
              <a:tblGrid>
                <a:gridCol w="1694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211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Option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Used To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Crop marks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Specify the locations where a page is to be cropped.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Allow bleeds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Enable the use of bleeds. Bleeds are used to allow tiny errors while printing images in color.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Bleed marks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Indicate the locations where bleeds are allowed.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44716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 File </a:t>
            </a:r>
            <a:r>
              <a:rPr lang="en-US"/>
              <a:t>Output – </a:t>
            </a:r>
            <a:r>
              <a:rPr lang="en-US" dirty="0"/>
              <a:t>HTML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73B78E-66FC-4408-A733-3B8D15A64F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HTML</a:t>
            </a:r>
            <a:r>
              <a:rPr lang="en-US" dirty="0"/>
              <a:t>: (</a:t>
            </a:r>
            <a:r>
              <a:rPr lang="en-US" dirty="0" err="1"/>
              <a:t>HyperText</a:t>
            </a:r>
            <a:r>
              <a:rPr lang="en-US" dirty="0"/>
              <a:t> Markup Language) The language of the World Wide Web that allows people all over the world to view files.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455226" y="1852864"/>
            <a:ext cx="4177069" cy="3124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933432" y="4993007"/>
            <a:ext cx="3685714" cy="1295497"/>
          </a:xfrm>
          <a:prstGeom prst="rect">
            <a:avLst/>
          </a:prstGeom>
        </p:spPr>
      </p:pic>
      <p:sp>
        <p:nvSpPr>
          <p:cNvPr id="10" name="Line 315"/>
          <p:cNvSpPr>
            <a:spLocks noChangeShapeType="1"/>
          </p:cNvSpPr>
          <p:nvPr/>
        </p:nvSpPr>
        <p:spPr bwMode="auto">
          <a:xfrm>
            <a:off x="5607114" y="5804763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105590" y="5468322"/>
            <a:ext cx="1197578" cy="646352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HTML output in a browser </a:t>
            </a:r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w</a:t>
            </a:r>
            <a:r>
              <a:rPr kumimoji="0" lang="en-US" sz="13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indow</a:t>
            </a:r>
            <a:endParaRPr kumimoji="0" lang="en-US" sz="13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630796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LO OV Template 4_1.potx" id="{482A05A5-E8AB-4C88-BA34-7E9D7AAC04C5}" vid="{2A33EEC4-ABD1-4667-A874-96B942740C6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LO_OV_Template_4_1</Template>
  <TotalTime>169</TotalTime>
  <Words>745</Words>
  <Application>Microsoft Office PowerPoint</Application>
  <PresentationFormat>On-screen Show (4:3)</PresentationFormat>
  <Paragraphs>125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Arial</vt:lpstr>
      <vt:lpstr>Calibri</vt:lpstr>
      <vt:lpstr>LO Choice</vt:lpstr>
      <vt:lpstr>Preparing a Publication for Sharing and Printing</vt:lpstr>
      <vt:lpstr>Check the Design of a Publication</vt:lpstr>
      <vt:lpstr>The Design Checker Task Pane</vt:lpstr>
      <vt:lpstr>PowerPoint Presentation</vt:lpstr>
      <vt:lpstr>Save a Publication in Different Formats</vt:lpstr>
      <vt:lpstr>Publisher File Formats</vt:lpstr>
      <vt:lpstr>PDF File Output</vt:lpstr>
      <vt:lpstr>Printer's Marks</vt:lpstr>
      <vt:lpstr>Web File Output – HTML</vt:lpstr>
      <vt:lpstr>The Pack and Go Feature</vt:lpstr>
      <vt:lpstr>The Pack and Go Commands</vt:lpstr>
      <vt:lpstr>PowerPoint Presentation</vt:lpstr>
      <vt:lpstr>PowerPoint Presentation</vt:lpstr>
      <vt:lpstr>Print a Publication</vt:lpstr>
      <vt:lpstr>The Print Option</vt:lpstr>
      <vt:lpstr>Print Settings</vt:lpstr>
      <vt:lpstr>The Print Preview Pane</vt:lpstr>
      <vt:lpstr>PowerPoint Presentation</vt:lpstr>
      <vt:lpstr>Share a Publication</vt:lpstr>
      <vt:lpstr>Share Through Email</vt:lpstr>
      <vt:lpstr>The Email Preview Command</vt:lpstr>
      <vt:lpstr>OneDrive</vt:lpstr>
      <vt:lpstr>PowerPoint Presentation</vt:lpstr>
      <vt:lpstr>Reflective 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Smith</dc:creator>
  <cp:lastModifiedBy>Michelle Farney</cp:lastModifiedBy>
  <cp:revision>30</cp:revision>
  <dcterms:created xsi:type="dcterms:W3CDTF">2019-12-03T08:39:46Z</dcterms:created>
  <dcterms:modified xsi:type="dcterms:W3CDTF">2020-01-15T21:02:02Z</dcterms:modified>
</cp:coreProperties>
</file>