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6"/>
  </p:notesMasterIdLst>
  <p:handoutMasterIdLst>
    <p:handoutMasterId r:id="rId27"/>
  </p:handoutMasterIdLst>
  <p:sldIdLst>
    <p:sldId id="268" r:id="rId2"/>
    <p:sldId id="299" r:id="rId3"/>
    <p:sldId id="287" r:id="rId4"/>
    <p:sldId id="288" r:id="rId5"/>
    <p:sldId id="289" r:id="rId6"/>
    <p:sldId id="283" r:id="rId7"/>
    <p:sldId id="300" r:id="rId8"/>
    <p:sldId id="298" r:id="rId9"/>
    <p:sldId id="297" r:id="rId10"/>
    <p:sldId id="301" r:id="rId11"/>
    <p:sldId id="302" r:id="rId12"/>
    <p:sldId id="284" r:id="rId13"/>
    <p:sldId id="290" r:id="rId14"/>
    <p:sldId id="293" r:id="rId15"/>
    <p:sldId id="303" r:id="rId16"/>
    <p:sldId id="304" r:id="rId17"/>
    <p:sldId id="294" r:id="rId18"/>
    <p:sldId id="295" r:id="rId19"/>
    <p:sldId id="296" r:id="rId20"/>
    <p:sldId id="305" r:id="rId21"/>
    <p:sldId id="306" r:id="rId22"/>
    <p:sldId id="291" r:id="rId23"/>
    <p:sldId id="307" r:id="rId24"/>
    <p:sldId id="260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6" autoAdjust="0"/>
    <p:restoredTop sz="86458" autoAdjust="0"/>
  </p:normalViewPr>
  <p:slideViewPr>
    <p:cSldViewPr>
      <p:cViewPr varScale="1">
        <p:scale>
          <a:sx n="77" d="100"/>
          <a:sy n="77" d="100"/>
        </p:scale>
        <p:origin x="8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148474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Text to a Publication</a:t>
            </a:r>
          </a:p>
          <a:p>
            <a:r>
              <a:rPr lang="en-US" dirty="0"/>
              <a:t>Add Pages and Picture Placeholders to a Publication</a:t>
            </a:r>
          </a:p>
          <a:p>
            <a:r>
              <a:rPr lang="en-US" dirty="0"/>
              <a:t>Control the Display of Content in Text Boxes</a:t>
            </a:r>
          </a:p>
          <a:p>
            <a:r>
              <a:rPr lang="en-US" dirty="0"/>
              <a:t>Apply Building Blocks to a Publication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Content to a Publication</a:t>
            </a:r>
          </a:p>
        </p:txBody>
      </p:sp>
    </p:spTree>
    <p:extLst>
      <p:ext uri="{BB962C8B-B14F-4D97-AF65-F5344CB8AC3E}">
        <p14:creationId xmlns:p14="http://schemas.microsoft.com/office/powerpoint/2010/main" val="82162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5561EE-D072-4F57-98D2-86DD1F636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66151-2E97-49C0-A35C-96CDDDF7DE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Importing Text into a Publication</a:t>
            </a:r>
          </a:p>
        </p:txBody>
      </p:sp>
    </p:spTree>
    <p:extLst>
      <p:ext uri="{BB962C8B-B14F-4D97-AF65-F5344CB8AC3E}">
        <p14:creationId xmlns:p14="http://schemas.microsoft.com/office/powerpoint/2010/main" val="346000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D41EB-B4A0-4CC6-9556-175F5A263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Pages and Picture Placeholders to a Publication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768D22-6808-4C2C-8889-03DFA767A2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F6849D-A87E-4DDA-B510-E613CA8C8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962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4E0EA-269D-4E3C-93D8-A10DBCB217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Page</a:t>
            </a:r>
            <a:r>
              <a:rPr lang="en-US" dirty="0"/>
              <a:t>: A unit of a publication that contains content.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299718" y="2115000"/>
            <a:ext cx="4494798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52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Placeholders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D0325-53FA-4591-B4AC-70F5CC8938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Picture placeholder</a:t>
            </a:r>
            <a:r>
              <a:rPr lang="en-US" dirty="0"/>
              <a:t>: A container used for placing graphics in a publication.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C3ED42E-0FF7-4717-8767-DC24A9BA8AD5}"/>
              </a:ext>
            </a:extLst>
          </p:cNvPr>
          <p:cNvGrpSpPr/>
          <p:nvPr/>
        </p:nvGrpSpPr>
        <p:grpSpPr>
          <a:xfrm>
            <a:off x="2732185" y="2444950"/>
            <a:ext cx="3679631" cy="2965250"/>
            <a:chOff x="3140952" y="2074756"/>
            <a:chExt cx="3679631" cy="296525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3140952" y="2074756"/>
              <a:ext cx="2285714" cy="2965250"/>
            </a:xfrm>
            <a:prstGeom prst="rect">
              <a:avLst/>
            </a:prstGeom>
          </p:spPr>
        </p:pic>
        <p:sp>
          <p:nvSpPr>
            <p:cNvPr id="7" name="Line 315"/>
            <p:cNvSpPr>
              <a:spLocks noChangeShapeType="1"/>
            </p:cNvSpPr>
            <p:nvPr/>
          </p:nvSpPr>
          <p:spPr bwMode="auto">
            <a:xfrm>
              <a:off x="5257800" y="2590800"/>
              <a:ext cx="5029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769428" y="2322576"/>
              <a:ext cx="1051155" cy="53644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Picture placeholder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5997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Guides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42B367-BF43-4C58-94FC-E61DBD2778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Dynamic guide</a:t>
            </a:r>
            <a:r>
              <a:rPr lang="en-US" dirty="0"/>
              <a:t>: A line that appears as you move a text box or picture placeholder closer to another object or a page margin.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B8BEFE-B76D-4FD8-B7A9-127D0F609A7E}"/>
              </a:ext>
            </a:extLst>
          </p:cNvPr>
          <p:cNvGrpSpPr/>
          <p:nvPr/>
        </p:nvGrpSpPr>
        <p:grpSpPr>
          <a:xfrm>
            <a:off x="2670204" y="2370286"/>
            <a:ext cx="3803593" cy="3116114"/>
            <a:chOff x="3112380" y="1965990"/>
            <a:chExt cx="3803593" cy="311611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3112380" y="1965990"/>
              <a:ext cx="2342857" cy="3116114"/>
            </a:xfrm>
            <a:prstGeom prst="rect">
              <a:avLst/>
            </a:prstGeom>
          </p:spPr>
        </p:pic>
        <p:sp>
          <p:nvSpPr>
            <p:cNvPr id="7" name="Line 315"/>
            <p:cNvSpPr>
              <a:spLocks noChangeShapeType="1"/>
            </p:cNvSpPr>
            <p:nvPr/>
          </p:nvSpPr>
          <p:spPr bwMode="auto">
            <a:xfrm flipH="1">
              <a:off x="5357038" y="3657600"/>
              <a:ext cx="48463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9" name="Group 295"/>
            <p:cNvGrpSpPr>
              <a:grpSpLocks/>
            </p:cNvGrpSpPr>
            <p:nvPr/>
          </p:nvGrpSpPr>
          <p:grpSpPr bwMode="auto">
            <a:xfrm flipH="1">
              <a:off x="5355049" y="2214776"/>
              <a:ext cx="946382" cy="1314465"/>
              <a:chOff x="3359" y="2625"/>
              <a:chExt cx="245" cy="257"/>
            </a:xfrm>
          </p:grpSpPr>
          <p:sp>
            <p:nvSpPr>
              <p:cNvPr id="10" name="Line 296"/>
              <p:cNvSpPr>
                <a:spLocks noChangeShapeType="1"/>
              </p:cNvSpPr>
              <p:nvPr/>
            </p:nvSpPr>
            <p:spPr bwMode="auto">
              <a:xfrm flipV="1">
                <a:off x="3359" y="262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Line 297"/>
              <p:cNvSpPr>
                <a:spLocks noChangeShapeType="1"/>
              </p:cNvSpPr>
              <p:nvPr/>
            </p:nvSpPr>
            <p:spPr bwMode="auto">
              <a:xfrm rot="16200000" flipV="1">
                <a:off x="3482" y="2504"/>
                <a:ext cx="0" cy="24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" name="Rounded Rectangle 7"/>
            <p:cNvSpPr/>
            <p:nvPr/>
          </p:nvSpPr>
          <p:spPr>
            <a:xfrm>
              <a:off x="5864818" y="3426951"/>
              <a:ext cx="1051155" cy="53644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Dynamic guides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1049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487BE7-9375-454A-A69C-0903EAEE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FDFBF-D12C-48E5-9613-2270E9D055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Adding Pages and Picture Placeholders to a Publication</a:t>
            </a:r>
          </a:p>
        </p:txBody>
      </p:sp>
    </p:spTree>
    <p:extLst>
      <p:ext uri="{BB962C8B-B14F-4D97-AF65-F5344CB8AC3E}">
        <p14:creationId xmlns:p14="http://schemas.microsoft.com/office/powerpoint/2010/main" val="2285717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8CD63-8ED9-4C45-954B-3E81AA4C2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the Display of Content in Text Boxes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42725E-9BDE-49AB-8394-25B6226EC7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6DF4A4-0067-47E3-818A-88E13967D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7273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Box Linking Techniques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621904" y="1571768"/>
            <a:ext cx="3323809" cy="3990176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6069874" y="3828985"/>
            <a:ext cx="1051155" cy="53644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Linked text boxes</a:t>
            </a:r>
          </a:p>
        </p:txBody>
      </p:sp>
      <p:sp>
        <p:nvSpPr>
          <p:cNvPr id="16" name="Line 315"/>
          <p:cNvSpPr>
            <a:spLocks noChangeShapeType="1"/>
          </p:cNvSpPr>
          <p:nvPr/>
        </p:nvSpPr>
        <p:spPr bwMode="auto">
          <a:xfrm flipH="1">
            <a:off x="4599897" y="4145279"/>
            <a:ext cx="146304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Line 315"/>
          <p:cNvSpPr>
            <a:spLocks noChangeShapeType="1"/>
          </p:cNvSpPr>
          <p:nvPr/>
        </p:nvSpPr>
        <p:spPr bwMode="auto">
          <a:xfrm flipH="1">
            <a:off x="5874847" y="3066332"/>
            <a:ext cx="27432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101958" y="2798108"/>
            <a:ext cx="1051155" cy="53644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Overflow indicator</a:t>
            </a:r>
          </a:p>
        </p:txBody>
      </p:sp>
      <p:grpSp>
        <p:nvGrpSpPr>
          <p:cNvPr id="11" name="Group 295"/>
          <p:cNvGrpSpPr>
            <a:grpSpLocks/>
          </p:cNvGrpSpPr>
          <p:nvPr/>
        </p:nvGrpSpPr>
        <p:grpSpPr bwMode="auto">
          <a:xfrm flipH="1">
            <a:off x="5767777" y="3212277"/>
            <a:ext cx="194946" cy="933002"/>
            <a:chOff x="3359" y="2629"/>
            <a:chExt cx="223" cy="253"/>
          </a:xfrm>
        </p:grpSpPr>
        <p:sp>
          <p:nvSpPr>
            <p:cNvPr id="12" name="Line 296"/>
            <p:cNvSpPr>
              <a:spLocks noChangeShapeType="1"/>
            </p:cNvSpPr>
            <p:nvPr/>
          </p:nvSpPr>
          <p:spPr bwMode="auto">
            <a:xfrm flipV="1">
              <a:off x="3359" y="2629"/>
              <a:ext cx="0" cy="25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297"/>
            <p:cNvSpPr>
              <a:spLocks noChangeShapeType="1"/>
            </p:cNvSpPr>
            <p:nvPr/>
          </p:nvSpPr>
          <p:spPr bwMode="auto">
            <a:xfrm rot="16200000" flipV="1">
              <a:off x="3471" y="2519"/>
              <a:ext cx="0" cy="22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2385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Box Columns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28800" y="2433941"/>
            <a:ext cx="2314286" cy="2468572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2133600" y="1801485"/>
            <a:ext cx="1447800" cy="46024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Text box with a single 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kumimoji="0" lang="en-US" sz="13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olumn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313036" y="2332707"/>
            <a:ext cx="2327961" cy="2723809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>
          <a:xfrm>
            <a:off x="4753116" y="1801485"/>
            <a:ext cx="1447800" cy="46024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Text box with two columns</a:t>
            </a:r>
          </a:p>
        </p:txBody>
      </p:sp>
    </p:spTree>
    <p:extLst>
      <p:ext uri="{BB962C8B-B14F-4D97-AF65-F5344CB8AC3E}">
        <p14:creationId xmlns:p14="http://schemas.microsoft.com/office/powerpoint/2010/main" val="2997794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Master Pages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409DF8-E05B-4B06-B3AD-C53D2537D7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Master page</a:t>
            </a:r>
            <a:r>
              <a:rPr lang="en-US" dirty="0"/>
              <a:t>: A page in a publication that can contain common design layouts or objects that appear in all pages.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792704" y="1696456"/>
            <a:ext cx="5364869" cy="4746015"/>
            <a:chOff x="1523623" y="1313405"/>
            <a:chExt cx="5364869" cy="474601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549088" y="1313405"/>
              <a:ext cx="2638095" cy="827955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2581330" y="2667001"/>
              <a:ext cx="4307162" cy="3361905"/>
            </a:xfrm>
            <a:prstGeom prst="rect">
              <a:avLst/>
            </a:prstGeom>
          </p:spPr>
        </p:pic>
        <p:sp>
          <p:nvSpPr>
            <p:cNvPr id="17" name="AutoShape 303"/>
            <p:cNvSpPr>
              <a:spLocks/>
            </p:cNvSpPr>
            <p:nvPr/>
          </p:nvSpPr>
          <p:spPr bwMode="auto">
            <a:xfrm flipH="1">
              <a:off x="2389907" y="1342240"/>
              <a:ext cx="160673" cy="76809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523623" y="1420550"/>
              <a:ext cx="3312696" cy="4638870"/>
              <a:chOff x="1523623" y="1420550"/>
              <a:chExt cx="3312696" cy="4638870"/>
            </a:xfrm>
          </p:grpSpPr>
          <p:sp>
            <p:nvSpPr>
              <p:cNvPr id="12" name="Line 315"/>
              <p:cNvSpPr>
                <a:spLocks noChangeShapeType="1"/>
              </p:cNvSpPr>
              <p:nvPr/>
            </p:nvSpPr>
            <p:spPr bwMode="auto">
              <a:xfrm rot="16200000" flipH="1" flipV="1">
                <a:off x="3807523" y="2640256"/>
                <a:ext cx="27432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3036094" y="2174747"/>
                <a:ext cx="1800225" cy="36576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Master page </a:t>
                </a: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e</a:t>
                </a:r>
                <a:r>
                  <a:rPr kumimoji="0" lang="en-US" sz="13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lements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endParaRPr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1547687" y="4081540"/>
                <a:ext cx="838200" cy="536448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Linked page</a:t>
                </a:r>
              </a:p>
            </p:txBody>
          </p:sp>
          <p:sp>
            <p:nvSpPr>
              <p:cNvPr id="11" name="AutoShape 303"/>
              <p:cNvSpPr>
                <a:spLocks/>
              </p:cNvSpPr>
              <p:nvPr/>
            </p:nvSpPr>
            <p:spPr bwMode="auto">
              <a:xfrm flipH="1">
                <a:off x="2397918" y="2694428"/>
                <a:ext cx="188757" cy="3364992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>
                <a:off x="1523623" y="1420550"/>
                <a:ext cx="838200" cy="536448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Master</a:t>
                </a: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 page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7135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0C06A-4F66-4DE0-A5E8-E260C59AB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Text to a Publication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636FD-3902-49DA-AFFA-942C46AE42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7DA10-75EF-418C-83C5-981F0B91C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0352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3E3B3-2183-44C0-A65B-BA4EB9DF8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3020D1-DE2B-497E-B3E3-CDCE3521F6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Controlling the Display of Content in Text Boxes</a:t>
            </a:r>
          </a:p>
        </p:txBody>
      </p:sp>
    </p:spTree>
    <p:extLst>
      <p:ext uri="{BB962C8B-B14F-4D97-AF65-F5344CB8AC3E}">
        <p14:creationId xmlns:p14="http://schemas.microsoft.com/office/powerpoint/2010/main" val="39679812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8D26B-1F44-4B15-AB9A-5A45D1F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Building Blocks to a Publication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B0A6B0-487E-4074-9763-6DBDC8A630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E2A71E-8F6E-4CEB-9A6F-CD33E1DC0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2678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Building Block Library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05000" y="1175105"/>
            <a:ext cx="5428571" cy="504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254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864A1D-AF62-4159-B827-191E0A837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D3C4D7-3A62-4ADB-A783-4FBBFC466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Adding a Building Block to a Publication</a:t>
            </a:r>
          </a:p>
        </p:txBody>
      </p:sp>
    </p:spTree>
    <p:extLst>
      <p:ext uri="{BB962C8B-B14F-4D97-AF65-F5344CB8AC3E}">
        <p14:creationId xmlns:p14="http://schemas.microsoft.com/office/powerpoint/2010/main" val="13396183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98670" y="119259"/>
            <a:ext cx="7772400" cy="796097"/>
          </a:xfrm>
        </p:spPr>
        <p:txBody>
          <a:bodyPr/>
          <a:lstStyle/>
          <a:p>
            <a:r>
              <a:rPr lang="en-US" dirty="0"/>
              <a:t>Reflective Questions	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tools would you use to organize the content in your publications?</a:t>
            </a:r>
          </a:p>
          <a:p>
            <a:r>
              <a:rPr lang="en-US" dirty="0"/>
              <a:t>Which building blocks would you find most useful in your publications?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Boxes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C14028-289D-46F3-B3E9-D5DE8C3016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Text box</a:t>
            </a:r>
            <a:r>
              <a:rPr lang="en-US" dirty="0"/>
              <a:t>: A container that is used for placing text in a publication.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F5B017E-24A5-493D-A9DC-98D83B576BE7}"/>
              </a:ext>
            </a:extLst>
          </p:cNvPr>
          <p:cNvGrpSpPr/>
          <p:nvPr/>
        </p:nvGrpSpPr>
        <p:grpSpPr>
          <a:xfrm>
            <a:off x="2060333" y="1828800"/>
            <a:ext cx="4947132" cy="4436438"/>
            <a:chOff x="2060333" y="1245326"/>
            <a:chExt cx="4947132" cy="443643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060333" y="1796050"/>
              <a:ext cx="4947132" cy="3885714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3962400" y="1245326"/>
              <a:ext cx="1143000" cy="441776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Text boxes</a:t>
              </a:r>
            </a:p>
          </p:txBody>
        </p:sp>
        <p:sp>
          <p:nvSpPr>
            <p:cNvPr id="10" name="Line 316"/>
            <p:cNvSpPr>
              <a:spLocks noChangeShapeType="1"/>
            </p:cNvSpPr>
            <p:nvPr/>
          </p:nvSpPr>
          <p:spPr bwMode="auto">
            <a:xfrm rot="5400000">
              <a:off x="4754787" y="1885314"/>
              <a:ext cx="39642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316"/>
            <p:cNvSpPr>
              <a:spLocks noChangeShapeType="1"/>
            </p:cNvSpPr>
            <p:nvPr/>
          </p:nvSpPr>
          <p:spPr bwMode="auto">
            <a:xfrm rot="5400000">
              <a:off x="3916587" y="1885315"/>
              <a:ext cx="39642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7303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F5C383-9FAE-4B43-A8A8-80765521D3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Rulers</a:t>
            </a:r>
            <a:r>
              <a:rPr lang="en-US" dirty="0"/>
              <a:t>: Visual reference tools that help you to accurately position objects on a page.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8A16EBA-8595-426A-B62D-96D15C1E1A76}"/>
              </a:ext>
            </a:extLst>
          </p:cNvPr>
          <p:cNvGrpSpPr/>
          <p:nvPr/>
        </p:nvGrpSpPr>
        <p:grpSpPr>
          <a:xfrm>
            <a:off x="2141566" y="1912073"/>
            <a:ext cx="4716434" cy="4541825"/>
            <a:chOff x="2141566" y="1734376"/>
            <a:chExt cx="4716434" cy="454182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3162762" y="1734376"/>
              <a:ext cx="3695238" cy="4541825"/>
            </a:xfrm>
            <a:prstGeom prst="rect">
              <a:avLst/>
            </a:prstGeom>
          </p:spPr>
        </p:pic>
        <p:sp>
          <p:nvSpPr>
            <p:cNvPr id="18" name="Rounded Rectangle 17"/>
            <p:cNvSpPr/>
            <p:nvPr/>
          </p:nvSpPr>
          <p:spPr>
            <a:xfrm>
              <a:off x="2141566" y="3854888"/>
              <a:ext cx="838200" cy="53644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Vertical ruler</a:t>
              </a:r>
            </a:p>
          </p:txBody>
        </p:sp>
        <p:sp>
          <p:nvSpPr>
            <p:cNvPr id="22" name="AutoShape 303"/>
            <p:cNvSpPr>
              <a:spLocks/>
            </p:cNvSpPr>
            <p:nvPr/>
          </p:nvSpPr>
          <p:spPr bwMode="auto">
            <a:xfrm flipH="1">
              <a:off x="3002088" y="2051528"/>
              <a:ext cx="160673" cy="420624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" name="Rounded Rectangle 17">
            <a:extLst>
              <a:ext uri="{FF2B5EF4-FFF2-40B4-BE49-F238E27FC236}">
                <a16:creationId xmlns:a16="http://schemas.microsoft.com/office/drawing/2014/main" id="{C3FC189A-3A82-4EF2-96E6-0E9E2FB19717}"/>
              </a:ext>
            </a:extLst>
          </p:cNvPr>
          <p:cNvSpPr/>
          <p:nvPr/>
        </p:nvSpPr>
        <p:spPr>
          <a:xfrm>
            <a:off x="1752600" y="1912073"/>
            <a:ext cx="1066800" cy="53644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Horizontal</a:t>
            </a: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ruler</a:t>
            </a:r>
          </a:p>
        </p:txBody>
      </p:sp>
      <p:sp>
        <p:nvSpPr>
          <p:cNvPr id="12" name="Line 315">
            <a:extLst>
              <a:ext uri="{FF2B5EF4-FFF2-40B4-BE49-F238E27FC236}">
                <a16:creationId xmlns:a16="http://schemas.microsoft.com/office/drawing/2014/main" id="{92FB0287-4BF7-4880-9C4B-3C7BD1F010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2057400"/>
            <a:ext cx="347472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0379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Ruler Guides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1EA80-EA14-459C-BA9D-3290DFCF2C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Ruler guides</a:t>
            </a:r>
            <a:r>
              <a:rPr lang="en-US" dirty="0"/>
              <a:t>: The non-printing lines that are used to place objects in a publication.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827829" y="2362200"/>
            <a:ext cx="5412482" cy="3101122"/>
            <a:chOff x="1827829" y="1851878"/>
            <a:chExt cx="5412482" cy="310112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820024" y="2543476"/>
              <a:ext cx="4420287" cy="2409524"/>
            </a:xfrm>
            <a:prstGeom prst="rect">
              <a:avLst/>
            </a:prstGeom>
          </p:spPr>
        </p:pic>
        <p:sp>
          <p:nvSpPr>
            <p:cNvPr id="23" name="Line 316"/>
            <p:cNvSpPr>
              <a:spLocks noChangeShapeType="1"/>
            </p:cNvSpPr>
            <p:nvPr/>
          </p:nvSpPr>
          <p:spPr bwMode="auto">
            <a:xfrm rot="5400000">
              <a:off x="5401056" y="2854670"/>
              <a:ext cx="93268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Line 316"/>
            <p:cNvSpPr>
              <a:spLocks noChangeShapeType="1"/>
            </p:cNvSpPr>
            <p:nvPr/>
          </p:nvSpPr>
          <p:spPr bwMode="auto">
            <a:xfrm rot="5400000">
              <a:off x="5495543" y="3064983"/>
              <a:ext cx="13533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5424351" y="1851878"/>
              <a:ext cx="1372284" cy="53644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Horizontal ruler </a:t>
              </a: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g</a:t>
              </a:r>
              <a:r>
                <a:rPr kumimoji="0" lang="en-US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uides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1827829" y="3352922"/>
              <a:ext cx="838200" cy="708756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Vertical ruler </a:t>
              </a: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g</a:t>
              </a:r>
              <a:r>
                <a:rPr kumimoji="0" lang="en-US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uides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  <p:sp>
        <p:nvSpPr>
          <p:cNvPr id="13" name="Line 315"/>
          <p:cNvSpPr>
            <a:spLocks noChangeShapeType="1"/>
          </p:cNvSpPr>
          <p:nvPr/>
        </p:nvSpPr>
        <p:spPr bwMode="auto">
          <a:xfrm>
            <a:off x="2663598" y="4114800"/>
            <a:ext cx="896112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Line 315"/>
          <p:cNvSpPr>
            <a:spLocks noChangeShapeType="1"/>
          </p:cNvSpPr>
          <p:nvPr/>
        </p:nvSpPr>
        <p:spPr bwMode="auto">
          <a:xfrm>
            <a:off x="2663598" y="4343400"/>
            <a:ext cx="2532888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94684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Margin Guides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AB7BC5-52F6-4B7E-9689-D4F7D8BC38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Margin guides</a:t>
            </a:r>
            <a:r>
              <a:rPr lang="en-US" dirty="0"/>
              <a:t>: The non-printing lines that are used to define page margins. 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016743" y="2146663"/>
            <a:ext cx="5424190" cy="3415937"/>
            <a:chOff x="2016743" y="1828800"/>
            <a:chExt cx="5424190" cy="3415937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016743" y="2438400"/>
              <a:ext cx="3003523" cy="2416433"/>
            </a:xfrm>
            <a:prstGeom prst="rect">
              <a:avLst/>
            </a:prstGeom>
          </p:spPr>
        </p:pic>
        <p:sp>
          <p:nvSpPr>
            <p:cNvPr id="6" name="Line 316"/>
            <p:cNvSpPr>
              <a:spLocks noChangeShapeType="1"/>
            </p:cNvSpPr>
            <p:nvPr/>
          </p:nvSpPr>
          <p:spPr bwMode="auto">
            <a:xfrm rot="5400000">
              <a:off x="2400784" y="2540565"/>
              <a:ext cx="9144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338735" y="1861263"/>
              <a:ext cx="1048512" cy="45720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Top margin </a:t>
              </a: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g</a:t>
              </a:r>
              <a:r>
                <a:rPr kumimoji="0" lang="en-US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uide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" name="Line 315"/>
            <p:cNvSpPr>
              <a:spLocks noChangeShapeType="1"/>
            </p:cNvSpPr>
            <p:nvPr/>
          </p:nvSpPr>
          <p:spPr bwMode="auto">
            <a:xfrm flipH="1">
              <a:off x="2567335" y="4362663"/>
              <a:ext cx="70408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5094267" y="2444737"/>
              <a:ext cx="2346666" cy="2800000"/>
            </a:xfrm>
            <a:prstGeom prst="rect">
              <a:avLst/>
            </a:prstGeom>
          </p:spPr>
        </p:pic>
        <p:sp>
          <p:nvSpPr>
            <p:cNvPr id="15" name="Rounded Rectangle 14"/>
            <p:cNvSpPr/>
            <p:nvPr/>
          </p:nvSpPr>
          <p:spPr>
            <a:xfrm>
              <a:off x="3271423" y="4162230"/>
              <a:ext cx="1136142" cy="400866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Left margin </a:t>
              </a: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g</a:t>
              </a:r>
              <a:r>
                <a:rPr kumimoji="0" lang="en-US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uide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6" name="Line 316"/>
            <p:cNvSpPr>
              <a:spLocks noChangeShapeType="1"/>
            </p:cNvSpPr>
            <p:nvPr/>
          </p:nvSpPr>
          <p:spPr bwMode="auto">
            <a:xfrm rot="5400000">
              <a:off x="5234893" y="2425890"/>
              <a:ext cx="4321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931734" y="1828800"/>
              <a:ext cx="1048512" cy="45720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Options to set margins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6719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03D3D4-1721-44E0-A5FA-8F99DCFF6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A2C62-F23C-4396-91E6-840017E347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Adding Text to a Publication</a:t>
            </a:r>
          </a:p>
        </p:txBody>
      </p:sp>
    </p:spTree>
    <p:extLst>
      <p:ext uri="{BB962C8B-B14F-4D97-AF65-F5344CB8AC3E}">
        <p14:creationId xmlns:p14="http://schemas.microsoft.com/office/powerpoint/2010/main" val="1139241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 of Importing Text in a Publication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70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7970"/>
              </p:ext>
            </p:extLst>
          </p:nvPr>
        </p:nvGraphicFramePr>
        <p:xfrm>
          <a:off x="986693" y="2453640"/>
          <a:ext cx="7239000" cy="173736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Import Method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Enables You To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The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 Insert File 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option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Insert text from a file directly into a text box.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Copy / Paste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Copy text from another application and paste it into a text box.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Open a document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Open an existing Microsoft Word document in Publisher.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7740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Information Sets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5CCEBE-31C4-4E6B-B77A-49D9F5D38D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Business information set</a:t>
            </a:r>
            <a:r>
              <a:rPr lang="en-US" dirty="0"/>
              <a:t>: A collection of frequently used information about an individual or a company.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33600" y="2172163"/>
            <a:ext cx="4904762" cy="369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78381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277</TotalTime>
  <Words>432</Words>
  <Application>Microsoft Office PowerPoint</Application>
  <PresentationFormat>On-screen Show (4:3)</PresentationFormat>
  <Paragraphs>92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LO Choice</vt:lpstr>
      <vt:lpstr>Adding Content to a Publication</vt:lpstr>
      <vt:lpstr>Add Text to a Publication</vt:lpstr>
      <vt:lpstr>Text Boxes</vt:lpstr>
      <vt:lpstr>Rulers</vt:lpstr>
      <vt:lpstr>Ruler Guides</vt:lpstr>
      <vt:lpstr>Margin Guides</vt:lpstr>
      <vt:lpstr>PowerPoint Presentation</vt:lpstr>
      <vt:lpstr>Methods of Importing Text in a Publication</vt:lpstr>
      <vt:lpstr>Business Information Sets</vt:lpstr>
      <vt:lpstr>PowerPoint Presentation</vt:lpstr>
      <vt:lpstr>Add Pages and Picture Placeholders to a Publication</vt:lpstr>
      <vt:lpstr>Pages</vt:lpstr>
      <vt:lpstr>Picture Placeholders</vt:lpstr>
      <vt:lpstr>Dynamic Guides</vt:lpstr>
      <vt:lpstr>PowerPoint Presentation</vt:lpstr>
      <vt:lpstr>Control the Display of Content in Text Boxes</vt:lpstr>
      <vt:lpstr>Text Box Linking Techniques</vt:lpstr>
      <vt:lpstr>Text Box Columns</vt:lpstr>
      <vt:lpstr>Master Pages</vt:lpstr>
      <vt:lpstr>PowerPoint Presentation</vt:lpstr>
      <vt:lpstr>Apply Building Blocks to a Publication</vt:lpstr>
      <vt:lpstr>The Building Block Library</vt:lpstr>
      <vt:lpstr>PowerPoint Presentation</vt:lpstr>
      <vt:lpstr>Reflective Questions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Smith</dc:creator>
  <cp:lastModifiedBy>Michelle Farney</cp:lastModifiedBy>
  <cp:revision>48</cp:revision>
  <dcterms:created xsi:type="dcterms:W3CDTF">2019-11-06T06:47:48Z</dcterms:created>
  <dcterms:modified xsi:type="dcterms:W3CDTF">2020-01-15T18:49:19Z</dcterms:modified>
</cp:coreProperties>
</file>