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8" r:id="rId1"/>
  </p:sldMasterIdLst>
  <p:notesMasterIdLst>
    <p:notesMasterId r:id="rId29"/>
  </p:notesMasterIdLst>
  <p:handoutMasterIdLst>
    <p:handoutMasterId r:id="rId30"/>
  </p:handoutMasterIdLst>
  <p:sldIdLst>
    <p:sldId id="268" r:id="rId2"/>
    <p:sldId id="291" r:id="rId3"/>
    <p:sldId id="269" r:id="rId4"/>
    <p:sldId id="281" r:id="rId5"/>
    <p:sldId id="263" r:id="rId6"/>
    <p:sldId id="282" r:id="rId7"/>
    <p:sldId id="283" r:id="rId8"/>
    <p:sldId id="284" r:id="rId9"/>
    <p:sldId id="285" r:id="rId10"/>
    <p:sldId id="293" r:id="rId11"/>
    <p:sldId id="270" r:id="rId12"/>
    <p:sldId id="271" r:id="rId13"/>
    <p:sldId id="272" r:id="rId14"/>
    <p:sldId id="286" r:id="rId15"/>
    <p:sldId id="273" r:id="rId16"/>
    <p:sldId id="292" r:id="rId17"/>
    <p:sldId id="290" r:id="rId18"/>
    <p:sldId id="274" r:id="rId19"/>
    <p:sldId id="287" r:id="rId20"/>
    <p:sldId id="276" r:id="rId21"/>
    <p:sldId id="289" r:id="rId22"/>
    <p:sldId id="267" r:id="rId23"/>
    <p:sldId id="278" r:id="rId24"/>
    <p:sldId id="279" r:id="rId25"/>
    <p:sldId id="280" r:id="rId26"/>
    <p:sldId id="288" r:id="rId27"/>
    <p:sldId id="260" r:id="rId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A1DD"/>
    <a:srgbClr val="1B3764"/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586" autoAdjust="0"/>
    <p:restoredTop sz="86458" autoAdjust="0"/>
  </p:normalViewPr>
  <p:slideViewPr>
    <p:cSldViewPr>
      <p:cViewPr varScale="1">
        <p:scale>
          <a:sx n="77" d="100"/>
          <a:sy n="77" d="100"/>
        </p:scale>
        <p:origin x="888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402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205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1/15/2020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1/15/2020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4197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100" descr="book">
            <a:extLst>
              <a:ext uri="{FF2B5EF4-FFF2-40B4-BE49-F238E27FC236}">
                <a16:creationId xmlns:a16="http://schemas.microsoft.com/office/drawing/2014/main" id="{09F59B51-C9CC-4DF6-8E10-4632928847B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374" y="2057400"/>
            <a:ext cx="1299252" cy="115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3429000"/>
            <a:ext cx="77724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4059973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9451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014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55A9553-962E-4240-844E-734EAAE423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33E492-9AFA-4CAE-B07B-7C1C0D61D7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7844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DE749B-ABEB-48F3-9D2B-5E513D8652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11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4800599" y="4648199"/>
            <a:ext cx="4354443" cy="224292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0360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 userDrawn="1"/>
        </p:nvSpPr>
        <p:spPr>
          <a:xfrm>
            <a:off x="0" y="0"/>
            <a:ext cx="9144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194659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3415667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9972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3480783"/>
            <a:ext cx="77724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1980596"/>
            <a:ext cx="77724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 userDrawn="1"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4844822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9169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72020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30710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41766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7913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pic>
        <p:nvPicPr>
          <p:cNvPr id="4" name="Picture 3" descr="bubbl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" y="33129"/>
            <a:ext cx="9144000" cy="68580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 hasCustomPrompt="1"/>
          </p:nvPr>
        </p:nvSpPr>
        <p:spPr>
          <a:xfrm>
            <a:off x="341925" y="1302039"/>
            <a:ext cx="8460150" cy="4525963"/>
          </a:xfrm>
          <a:prstGeom prst="rect">
            <a:avLst/>
          </a:prstGeom>
        </p:spPr>
        <p:txBody>
          <a:bodyPr/>
          <a:lstStyle>
            <a:lvl1pPr marL="342900" indent="-342900">
              <a:spcAft>
                <a:spcPts val="0"/>
              </a:spcAft>
              <a:buClr>
                <a:srgbClr val="009DDC"/>
              </a:buClr>
              <a:buFont typeface="+mj-lt"/>
              <a:buAutoNum type="arabicPeriod"/>
              <a:defRPr sz="2000" baseline="0"/>
            </a:lvl1pPr>
            <a:lvl2pPr marL="742950" indent="-285750">
              <a:spcAft>
                <a:spcPts val="0"/>
              </a:spcAft>
              <a:buClr>
                <a:srgbClr val="009DDC"/>
              </a:buClr>
              <a:buFont typeface="Arial"/>
              <a:buChar char="•"/>
              <a:defRPr sz="1800" baseline="0"/>
            </a:lvl2pPr>
          </a:lstStyle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Question #1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Question #2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/>
            </a:lvl1pPr>
          </a:lstStyle>
          <a:p>
            <a:r>
              <a:rPr lang="en-US" dirty="0"/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856402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578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938496"/>
            <a:ext cx="8460150" cy="4386103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15462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2116168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124194"/>
            <a:ext cx="8460151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1" name="Picture 10" descr="choice blocks-02.png">
            <a:extLst>
              <a:ext uri="{FF2B5EF4-FFF2-40B4-BE49-F238E27FC236}">
                <a16:creationId xmlns:a16="http://schemas.microsoft.com/office/drawing/2014/main" id="{E259ACEE-8472-4B3D-B9D8-5F70F6E2B2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626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0584" y="64454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83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25" r:id="rId2"/>
    <p:sldLayoutId id="2147483800" r:id="rId3"/>
    <p:sldLayoutId id="2147483810" r:id="rId4"/>
    <p:sldLayoutId id="2147483801" r:id="rId5"/>
    <p:sldLayoutId id="2147483802" r:id="rId6"/>
    <p:sldLayoutId id="2147483818" r:id="rId7"/>
    <p:sldLayoutId id="2147483822" r:id="rId8"/>
    <p:sldLayoutId id="2147483819" r:id="rId9"/>
    <p:sldLayoutId id="2147483826" r:id="rId10"/>
    <p:sldLayoutId id="2147483816" r:id="rId11"/>
    <p:sldLayoutId id="2147483823" r:id="rId12"/>
    <p:sldLayoutId id="2147483817" r:id="rId13"/>
    <p:sldLayoutId id="2147483821" r:id="rId14"/>
    <p:sldLayoutId id="2147483804" r:id="rId15"/>
    <p:sldLayoutId id="2147483811" r:id="rId16"/>
    <p:sldLayoutId id="2147483824" r:id="rId17"/>
    <p:sldLayoutId id="2147483827" r:id="rId18"/>
    <p:sldLayoutId id="2147483808" r:id="rId19"/>
    <p:sldLayoutId id="2147483809" r:id="rId20"/>
    <p:sldLayoutId id="2147483812" r:id="rId21"/>
    <p:sldLayoutId id="2147483813" r:id="rId22"/>
    <p:sldLayoutId id="2147483814" r:id="rId23"/>
    <p:sldLayoutId id="2147483815" r:id="rId24"/>
    <p:sldLayoutId id="2147483828" r:id="rId25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Navigate the Interface</a:t>
            </a:r>
          </a:p>
          <a:p>
            <a:r>
              <a:rPr lang="en-US" dirty="0"/>
              <a:t>Customize the Publisher Interface</a:t>
            </a:r>
          </a:p>
          <a:p>
            <a:r>
              <a:rPr lang="en-US" dirty="0"/>
              <a:t>Create a Publication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Getting Started with Microsoft Publisher</a:t>
            </a:r>
          </a:p>
        </p:txBody>
      </p:sp>
    </p:spTree>
    <p:extLst>
      <p:ext uri="{BB962C8B-B14F-4D97-AF65-F5344CB8AC3E}">
        <p14:creationId xmlns:p14="http://schemas.microsoft.com/office/powerpoint/2010/main" val="8760864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Backstage View (Slide 2 of 2)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10</a:t>
            </a:fld>
            <a:endParaRPr lang="en-US" dirty="0"/>
          </a:p>
        </p:txBody>
      </p:sp>
      <p:graphicFrame>
        <p:nvGraphicFramePr>
          <p:cNvPr id="5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7227834"/>
              </p:ext>
            </p:extLst>
          </p:nvPr>
        </p:nvGraphicFramePr>
        <p:xfrm>
          <a:off x="914400" y="1933853"/>
          <a:ext cx="7315200" cy="3171547"/>
        </p:xfrm>
        <a:graphic>
          <a:graphicData uri="http://schemas.openxmlformats.org/drawingml/2006/table">
            <a:tbl>
              <a:tblPr/>
              <a:tblGrid>
                <a:gridCol w="18922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229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223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Backstage View Tab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Function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85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Print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Lets you preview and print the file.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324131"/>
                  </a:ext>
                </a:extLst>
              </a:tr>
              <a:tr h="3685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Share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Provides options to share a publication through email.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3113260"/>
                  </a:ext>
                </a:extLst>
              </a:tr>
              <a:tr h="3685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Export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Exports a copy of a publication to different file formats.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8982960"/>
                  </a:ext>
                </a:extLst>
              </a:tr>
              <a:tr h="3685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Close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Closes a Publisher file.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4729445"/>
                  </a:ext>
                </a:extLst>
              </a:tr>
              <a:tr h="507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Account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Allows you to manage user information, sign in to a Microsoft Account, update Publisher, and apply Office themes.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7128538"/>
                  </a:ext>
                </a:extLst>
              </a:tr>
              <a:tr h="3685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Feedback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Allows you to send feedback about the features in Publisher.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8961565"/>
                  </a:ext>
                </a:extLst>
              </a:tr>
              <a:tr h="3685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Options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Displays the </a:t>
                      </a: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Publisher Options 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dialog box for customizing the interface.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72187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66205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11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Open Screen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1E375A-E007-48C2-9EF5-256E00268A1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Open screen</a:t>
            </a:r>
            <a:r>
              <a:rPr lang="en-US" dirty="0"/>
              <a:t>: A screen that provides options to select and open an existing publication.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404CB6B7-84FD-419C-AFC4-832ECAE6FBA5}"/>
              </a:ext>
            </a:extLst>
          </p:cNvPr>
          <p:cNvGrpSpPr/>
          <p:nvPr/>
        </p:nvGrpSpPr>
        <p:grpSpPr>
          <a:xfrm>
            <a:off x="1828800" y="2362200"/>
            <a:ext cx="5250635" cy="3581139"/>
            <a:chOff x="1828800" y="2492763"/>
            <a:chExt cx="5250635" cy="3581139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2"/>
            <a:srcRect/>
            <a:stretch/>
          </p:blipFill>
          <p:spPr>
            <a:xfrm>
              <a:off x="2174295" y="2492763"/>
              <a:ext cx="4905140" cy="2958284"/>
            </a:xfrm>
            <a:prstGeom prst="rect">
              <a:avLst/>
            </a:prstGeom>
          </p:spPr>
        </p:pic>
        <p:sp>
          <p:nvSpPr>
            <p:cNvPr id="5" name="AutoShape 303"/>
            <p:cNvSpPr>
              <a:spLocks/>
            </p:cNvSpPr>
            <p:nvPr/>
          </p:nvSpPr>
          <p:spPr bwMode="auto">
            <a:xfrm flipH="1">
              <a:off x="4093340" y="4059938"/>
              <a:ext cx="128016" cy="1316736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6" name="Group 325"/>
            <p:cNvGrpSpPr>
              <a:grpSpLocks/>
            </p:cNvGrpSpPr>
            <p:nvPr/>
          </p:nvGrpSpPr>
          <p:grpSpPr bwMode="auto">
            <a:xfrm>
              <a:off x="3963362" y="4720074"/>
              <a:ext cx="136982" cy="1188720"/>
              <a:chOff x="3405" y="2608"/>
              <a:chExt cx="154" cy="257"/>
            </a:xfrm>
          </p:grpSpPr>
          <p:sp>
            <p:nvSpPr>
              <p:cNvPr id="7" name="Line 326"/>
              <p:cNvSpPr>
                <a:spLocks noChangeShapeType="1"/>
              </p:cNvSpPr>
              <p:nvPr/>
            </p:nvSpPr>
            <p:spPr bwMode="auto">
              <a:xfrm flipV="1">
                <a:off x="3411" y="2608"/>
                <a:ext cx="0" cy="257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" name="Line 327"/>
              <p:cNvSpPr>
                <a:spLocks noChangeShapeType="1"/>
              </p:cNvSpPr>
              <p:nvPr/>
            </p:nvSpPr>
            <p:spPr bwMode="auto">
              <a:xfrm rot="16200000" flipV="1">
                <a:off x="3482" y="2531"/>
                <a:ext cx="0" cy="154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9" name="Rounded Rectangle 8"/>
            <p:cNvSpPr/>
            <p:nvPr/>
          </p:nvSpPr>
          <p:spPr>
            <a:xfrm>
              <a:off x="3810000" y="5647089"/>
              <a:ext cx="1133554" cy="329184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Recent</a:t>
              </a:r>
              <a:r>
                <a:rPr kumimoji="0" lang="en-US" sz="1300" b="1" i="0" u="none" strike="noStrike" kern="0" cap="none" spc="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 files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grpSp>
          <p:nvGrpSpPr>
            <p:cNvPr id="11" name="Group 325"/>
            <p:cNvGrpSpPr>
              <a:grpSpLocks/>
            </p:cNvGrpSpPr>
            <p:nvPr/>
          </p:nvGrpSpPr>
          <p:grpSpPr bwMode="auto">
            <a:xfrm>
              <a:off x="1925886" y="3930426"/>
              <a:ext cx="137160" cy="2013268"/>
              <a:chOff x="3368" y="2600"/>
              <a:chExt cx="257" cy="338"/>
            </a:xfrm>
          </p:grpSpPr>
          <p:sp>
            <p:nvSpPr>
              <p:cNvPr id="12" name="Line 326"/>
              <p:cNvSpPr>
                <a:spLocks noChangeShapeType="1"/>
              </p:cNvSpPr>
              <p:nvPr/>
            </p:nvSpPr>
            <p:spPr bwMode="auto">
              <a:xfrm flipV="1">
                <a:off x="3373" y="2600"/>
                <a:ext cx="0" cy="33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" name="Line 327"/>
              <p:cNvSpPr>
                <a:spLocks noChangeShapeType="1"/>
              </p:cNvSpPr>
              <p:nvPr/>
            </p:nvSpPr>
            <p:spPr bwMode="auto">
              <a:xfrm rot="16200000" flipV="1">
                <a:off x="3497" y="2474"/>
                <a:ext cx="0" cy="257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4" name="Rounded Rectangle 13"/>
            <p:cNvSpPr/>
            <p:nvPr/>
          </p:nvSpPr>
          <p:spPr>
            <a:xfrm>
              <a:off x="1828800" y="5651410"/>
              <a:ext cx="1550044" cy="422492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Options</a:t>
              </a:r>
              <a:r>
                <a:rPr kumimoji="0" lang="en-US" sz="1300" b="1" i="0" u="none" strike="noStrike" kern="0" cap="none" spc="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 to a</a:t>
              </a: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ccess file l</a:t>
              </a: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ocations</a:t>
              </a:r>
            </a:p>
          </p:txBody>
        </p:sp>
        <p:sp>
          <p:nvSpPr>
            <p:cNvPr id="17" name="AutoShape 303">
              <a:extLst>
                <a:ext uri="{FF2B5EF4-FFF2-40B4-BE49-F238E27FC236}">
                  <a16:creationId xmlns:a16="http://schemas.microsoft.com/office/drawing/2014/main" id="{3B6AFAF0-C729-4EEC-950A-C3999BC1A07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054174" y="2896735"/>
              <a:ext cx="128016" cy="2103120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643955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12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Page Navigation Pane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36373E-A5F1-4244-932D-6DE4870AB0A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Page Navigation pane</a:t>
            </a:r>
            <a:r>
              <a:rPr lang="en-US" dirty="0"/>
              <a:t>: A pane that shows thumbnail images of all the pages in the currently open publication and allows you to navigate between pages, insert new pages and sections, and duplicate existing pages.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CE83E941-962A-4CCC-9F61-79A43E0406FC}"/>
              </a:ext>
            </a:extLst>
          </p:cNvPr>
          <p:cNvGrpSpPr/>
          <p:nvPr/>
        </p:nvGrpSpPr>
        <p:grpSpPr>
          <a:xfrm>
            <a:off x="1831709" y="2286000"/>
            <a:ext cx="5480583" cy="3972496"/>
            <a:chOff x="1630679" y="2079851"/>
            <a:chExt cx="5480583" cy="3972496"/>
          </a:xfrm>
        </p:grpSpPr>
        <p:sp>
          <p:nvSpPr>
            <p:cNvPr id="13" name="AutoShape 303"/>
            <p:cNvSpPr>
              <a:spLocks/>
            </p:cNvSpPr>
            <p:nvPr/>
          </p:nvSpPr>
          <p:spPr bwMode="auto">
            <a:xfrm flipH="1">
              <a:off x="2643585" y="3185160"/>
              <a:ext cx="182880" cy="2834640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1630679" y="4267200"/>
              <a:ext cx="1005840" cy="685800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Page Navigation pane</a:t>
              </a:r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/>
            <a:srcRect/>
            <a:stretch/>
          </p:blipFill>
          <p:spPr>
            <a:xfrm>
              <a:off x="2822773" y="2079851"/>
              <a:ext cx="4288489" cy="39724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347706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13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Quick Access Toolbar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F2169FC-E94C-4452-B01C-27635BC28F7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Quick Access Toolbar</a:t>
            </a:r>
            <a:r>
              <a:rPr lang="en-US" dirty="0"/>
              <a:t>: A customizable menu of frequently used commands.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535F9C1-AD61-411A-9D0A-384CA4FF6870}"/>
              </a:ext>
            </a:extLst>
          </p:cNvPr>
          <p:cNvGrpSpPr/>
          <p:nvPr/>
        </p:nvGrpSpPr>
        <p:grpSpPr>
          <a:xfrm>
            <a:off x="3065420" y="2705576"/>
            <a:ext cx="3013160" cy="1708333"/>
            <a:chOff x="3257503" y="2705576"/>
            <a:chExt cx="3013160" cy="1708333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rcRect/>
            <a:stretch/>
          </p:blipFill>
          <p:spPr>
            <a:xfrm>
              <a:off x="3257503" y="3523200"/>
              <a:ext cx="1828575" cy="304762"/>
            </a:xfrm>
            <a:prstGeom prst="rect">
              <a:avLst/>
            </a:prstGeom>
          </p:spPr>
        </p:pic>
        <p:sp>
          <p:nvSpPr>
            <p:cNvPr id="5" name="AutoShape 303"/>
            <p:cNvSpPr>
              <a:spLocks/>
            </p:cNvSpPr>
            <p:nvPr/>
          </p:nvSpPr>
          <p:spPr bwMode="auto">
            <a:xfrm rot="5400000" flipH="1" flipV="1">
              <a:off x="3779291" y="3071994"/>
              <a:ext cx="128016" cy="777240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3264328" y="2939750"/>
              <a:ext cx="1145856" cy="438912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Default buttons</a:t>
              </a:r>
            </a:p>
          </p:txBody>
        </p:sp>
        <p:sp>
          <p:nvSpPr>
            <p:cNvPr id="7" name="AutoShape 303"/>
            <p:cNvSpPr>
              <a:spLocks/>
            </p:cNvSpPr>
            <p:nvPr/>
          </p:nvSpPr>
          <p:spPr bwMode="auto">
            <a:xfrm rot="16200000" flipH="1" flipV="1">
              <a:off x="4465433" y="3658472"/>
              <a:ext cx="128016" cy="457200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3880977" y="3974997"/>
              <a:ext cx="1315323" cy="438912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Buttons added to the toolbar</a:t>
              </a:r>
            </a:p>
          </p:txBody>
        </p:sp>
        <p:sp>
          <p:nvSpPr>
            <p:cNvPr id="9" name="Line 316"/>
            <p:cNvSpPr>
              <a:spLocks noChangeShapeType="1"/>
            </p:cNvSpPr>
            <p:nvPr/>
          </p:nvSpPr>
          <p:spPr bwMode="auto">
            <a:xfrm rot="5400000">
              <a:off x="4676935" y="3371630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4481052" y="2705576"/>
              <a:ext cx="1789611" cy="438912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Customize Quick Access Toolbar button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002947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14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Keyboard Shortcuts</a:t>
            </a:r>
          </a:p>
        </p:txBody>
      </p:sp>
      <p:graphicFrame>
        <p:nvGraphicFramePr>
          <p:cNvPr id="8" name="Group 23"/>
          <p:cNvGraphicFramePr>
            <a:graphicFrameLocks noGrp="1"/>
          </p:cNvGraphicFramePr>
          <p:nvPr/>
        </p:nvGraphicFramePr>
        <p:xfrm>
          <a:off x="457200" y="1371600"/>
          <a:ext cx="8229599" cy="4880749"/>
        </p:xfrm>
        <a:graphic>
          <a:graphicData uri="http://schemas.openxmlformats.org/drawingml/2006/table">
            <a:tbl>
              <a:tblPr/>
              <a:tblGrid>
                <a:gridCol w="61938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57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786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Common Publisher Task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Press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4134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Open a new instance of Publisher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Ctrl+N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24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Display the </a:t>
                      </a: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Open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 screen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Ctrl+O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488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Close the current publication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Ctrl+F4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 or </a:t>
                      </a: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Ctrl+W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2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Display the </a:t>
                      </a: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Save As 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screen for a new publication, or save the current publication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Ctrl+S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7857572"/>
                  </a:ext>
                </a:extLst>
              </a:tr>
              <a:tr h="3148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Undo what you last did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Ctrl+Z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 or </a:t>
                      </a: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Alt+Backspace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2175747"/>
                  </a:ext>
                </a:extLst>
              </a:tr>
              <a:tr h="3148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Redo what you last did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Ctrl+Y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 or </a:t>
                      </a: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F4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15304"/>
                  </a:ext>
                </a:extLst>
              </a:tr>
              <a:tr h="4282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Display the </a:t>
                      </a: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Go To Page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 dialog box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Ctrl+G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 or </a:t>
                      </a: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F5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176595"/>
                  </a:ext>
                </a:extLst>
              </a:tr>
              <a:tr h="3148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Insert a duplicate page after the selected page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Ctrl+Shift+U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448573"/>
                  </a:ext>
                </a:extLst>
              </a:tr>
              <a:tr h="3148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Go to the next page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Ctrl+Page Down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7142976"/>
                  </a:ext>
                </a:extLst>
              </a:tr>
              <a:tr h="3148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Go to the previous page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Ctrl+Page Up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7848842"/>
                  </a:ext>
                </a:extLst>
              </a:tr>
              <a:tr h="3148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Switch between the current page and the master page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Ctrl+M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8762013"/>
                  </a:ext>
                </a:extLst>
              </a:tr>
              <a:tr h="3148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Switch between the current view and the actual size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F9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6303350"/>
                  </a:ext>
                </a:extLst>
              </a:tr>
              <a:tr h="3148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Zoom to full page view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Ctrl+Shift+L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66959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85441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Help Pane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15</a:t>
            </a:fld>
            <a:endParaRPr lang="en-US" dirty="0"/>
          </a:p>
        </p:txBody>
      </p:sp>
      <p:sp>
        <p:nvSpPr>
          <p:cNvPr id="6" name="Rounded Rectangle 5"/>
          <p:cNvSpPr/>
          <p:nvPr/>
        </p:nvSpPr>
        <p:spPr>
          <a:xfrm>
            <a:off x="1701958" y="4686967"/>
            <a:ext cx="1316179" cy="536448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Links to help topics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172238" y="1939087"/>
            <a:ext cx="3304762" cy="3831814"/>
          </a:xfrm>
          <a:prstGeom prst="rect">
            <a:avLst/>
          </a:prstGeom>
        </p:spPr>
      </p:pic>
      <p:sp>
        <p:nvSpPr>
          <p:cNvPr id="8" name="Line 315"/>
          <p:cNvSpPr>
            <a:spLocks noChangeShapeType="1"/>
          </p:cNvSpPr>
          <p:nvPr/>
        </p:nvSpPr>
        <p:spPr bwMode="auto">
          <a:xfrm rot="5400000">
            <a:off x="3566160" y="2131607"/>
            <a:ext cx="64008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82164" y="1425491"/>
            <a:ext cx="1229676" cy="438912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Search help text box</a:t>
            </a:r>
            <a:endParaRPr kumimoji="0" lang="en-US" sz="13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5" name="AutoShape 303"/>
          <p:cNvSpPr>
            <a:spLocks/>
          </p:cNvSpPr>
          <p:nvPr/>
        </p:nvSpPr>
        <p:spPr bwMode="auto">
          <a:xfrm flipH="1">
            <a:off x="3042201" y="4324636"/>
            <a:ext cx="136725" cy="1280160"/>
          </a:xfrm>
          <a:prstGeom prst="rightBrace">
            <a:avLst>
              <a:gd name="adj1" fmla="val 65909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6229727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3278C42-4943-4141-8265-093374867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070847-6AB9-43C8-AB4A-60D283B4F08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Navigating the Interface</a:t>
            </a:r>
          </a:p>
        </p:txBody>
      </p:sp>
    </p:spTree>
    <p:extLst>
      <p:ext uri="{BB962C8B-B14F-4D97-AF65-F5344CB8AC3E}">
        <p14:creationId xmlns:p14="http://schemas.microsoft.com/office/powerpoint/2010/main" val="12037164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BB1308-7256-4A17-82A5-7369AA8ABF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Customize the Publisher Interface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6D363D-BE58-4007-A78C-D12B362D42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B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3D54FC-AF62-4D4B-AFB9-CEFBE33701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30850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18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Publisher Options Dialog Box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A065F3-3866-44E8-86AF-1DA22C11B5E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Publisher Options dialog box</a:t>
            </a:r>
            <a:r>
              <a:rPr lang="en-US" dirty="0"/>
              <a:t>: A dialog box that provides options to customize the Publisher interface.</a:t>
            </a:r>
          </a:p>
        </p:txBody>
      </p:sp>
      <p:graphicFrame>
        <p:nvGraphicFramePr>
          <p:cNvPr id="6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1414652"/>
              </p:ext>
            </p:extLst>
          </p:nvPr>
        </p:nvGraphicFramePr>
        <p:xfrm>
          <a:off x="986693" y="1905000"/>
          <a:ext cx="7315200" cy="4419600"/>
        </p:xfrm>
        <a:graphic>
          <a:graphicData uri="http://schemas.openxmlformats.org/drawingml/2006/table">
            <a:tbl>
              <a:tblPr/>
              <a:tblGrid>
                <a:gridCol w="1694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211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Publisher Options Tab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Use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General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Enables you to set the basic work environment.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Proofing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Provides options that determine how Publisher corrects and formats text.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Save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Displays the options for setting how often a document is saved automatically and in the background.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Language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Allows you to set the proofing language. 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981635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Advanced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Allows advanced customization for editing, displaying, and printing publications.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6613027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Customize Ribbon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Displays the options for customizing the ribbon. 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32413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Quick Access Toolbar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Allows you to change the components of the </a:t>
                      </a: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Quick Access Toolbar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7218758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Add-Ins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Shows the list of add-in software for Publisher.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0779529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Trust Center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Lets you manage the security settings of your system and documents.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95130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57301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Customize Ribbon Tab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19</a:t>
            </a:fld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9EA9C44-8B8B-491A-818D-A8A2932AA5F6}"/>
              </a:ext>
            </a:extLst>
          </p:cNvPr>
          <p:cNvGrpSpPr/>
          <p:nvPr/>
        </p:nvGrpSpPr>
        <p:grpSpPr>
          <a:xfrm>
            <a:off x="1851660" y="1770923"/>
            <a:ext cx="5440680" cy="3867877"/>
            <a:chOff x="2057652" y="1861875"/>
            <a:chExt cx="5440680" cy="3867877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/>
            <a:srcRect/>
            <a:stretch/>
          </p:blipFill>
          <p:spPr>
            <a:xfrm>
              <a:off x="2057652" y="1861875"/>
              <a:ext cx="5440680" cy="3867877"/>
            </a:xfrm>
            <a:prstGeom prst="rect">
              <a:avLst/>
            </a:prstGeom>
          </p:spPr>
        </p:pic>
        <p:sp>
          <p:nvSpPr>
            <p:cNvPr id="6" name="Rounded Rectangle 5"/>
            <p:cNvSpPr/>
            <p:nvPr/>
          </p:nvSpPr>
          <p:spPr>
            <a:xfrm>
              <a:off x="4248150" y="2789845"/>
              <a:ext cx="1136142" cy="400866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Custom tab and group</a:t>
              </a:r>
            </a:p>
          </p:txBody>
        </p:sp>
        <p:sp>
          <p:nvSpPr>
            <p:cNvPr id="7" name="AutoShape 303"/>
            <p:cNvSpPr>
              <a:spLocks/>
            </p:cNvSpPr>
            <p:nvPr/>
          </p:nvSpPr>
          <p:spPr bwMode="auto">
            <a:xfrm flipH="1">
              <a:off x="5366679" y="4252341"/>
              <a:ext cx="129246" cy="301752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8" name="Group 325"/>
            <p:cNvGrpSpPr>
              <a:grpSpLocks/>
            </p:cNvGrpSpPr>
            <p:nvPr/>
          </p:nvGrpSpPr>
          <p:grpSpPr bwMode="auto">
            <a:xfrm flipV="1">
              <a:off x="4855247" y="3200104"/>
              <a:ext cx="530377" cy="1207008"/>
              <a:chOff x="3394" y="2603"/>
              <a:chExt cx="215" cy="257"/>
            </a:xfrm>
          </p:grpSpPr>
          <p:sp>
            <p:nvSpPr>
              <p:cNvPr id="9" name="Line 326"/>
              <p:cNvSpPr>
                <a:spLocks noChangeShapeType="1"/>
              </p:cNvSpPr>
              <p:nvPr/>
            </p:nvSpPr>
            <p:spPr bwMode="auto">
              <a:xfrm flipV="1">
                <a:off x="3395" y="2603"/>
                <a:ext cx="0" cy="257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" name="Line 327"/>
              <p:cNvSpPr>
                <a:spLocks noChangeShapeType="1"/>
              </p:cNvSpPr>
              <p:nvPr/>
            </p:nvSpPr>
            <p:spPr bwMode="auto">
              <a:xfrm rot="16200000" flipH="1" flipV="1">
                <a:off x="3502" y="2497"/>
                <a:ext cx="0" cy="21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101200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0C2B3-FBF5-4880-8495-AB268EA2E3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Navigate the Interface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3734B1-5E67-4E60-9C81-81D53267FD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243458-188B-431F-81B8-AC9FD31377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35387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179086" y="1481589"/>
            <a:ext cx="4829696" cy="483809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Customize Status Bar Menu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20</a:t>
            </a:fld>
            <a:endParaRPr lang="en-US" dirty="0"/>
          </a:p>
        </p:txBody>
      </p:sp>
      <p:sp>
        <p:nvSpPr>
          <p:cNvPr id="8" name="AutoShape 303"/>
          <p:cNvSpPr>
            <a:spLocks/>
          </p:cNvSpPr>
          <p:nvPr/>
        </p:nvSpPr>
        <p:spPr bwMode="auto">
          <a:xfrm rot="10800000" flipH="1">
            <a:off x="6616758" y="4758738"/>
            <a:ext cx="128016" cy="1463040"/>
          </a:xfrm>
          <a:prstGeom prst="rightBrace">
            <a:avLst>
              <a:gd name="adj1" fmla="val 65909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1" name="Group 334"/>
          <p:cNvGrpSpPr>
            <a:grpSpLocks/>
          </p:cNvGrpSpPr>
          <p:nvPr/>
        </p:nvGrpSpPr>
        <p:grpSpPr bwMode="auto">
          <a:xfrm flipH="1" flipV="1">
            <a:off x="6728066" y="3801109"/>
            <a:ext cx="146447" cy="1692449"/>
            <a:chOff x="3374" y="2602"/>
            <a:chExt cx="294" cy="396"/>
          </a:xfrm>
        </p:grpSpPr>
        <p:sp>
          <p:nvSpPr>
            <p:cNvPr id="12" name="Line 335"/>
            <p:cNvSpPr>
              <a:spLocks noChangeShapeType="1"/>
            </p:cNvSpPr>
            <p:nvPr/>
          </p:nvSpPr>
          <p:spPr bwMode="auto">
            <a:xfrm flipV="1">
              <a:off x="3378" y="2602"/>
              <a:ext cx="0" cy="39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Line 336"/>
            <p:cNvSpPr>
              <a:spLocks noChangeShapeType="1"/>
            </p:cNvSpPr>
            <p:nvPr/>
          </p:nvSpPr>
          <p:spPr bwMode="auto">
            <a:xfrm rot="16200000" flipV="1">
              <a:off x="3521" y="2456"/>
              <a:ext cx="0" cy="29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0" name="Rounded Rectangle 9"/>
          <p:cNvSpPr/>
          <p:nvPr/>
        </p:nvSpPr>
        <p:spPr>
          <a:xfrm>
            <a:off x="5278997" y="3383913"/>
            <a:ext cx="1724025" cy="411480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The Customize Status Bar menu</a:t>
            </a:r>
          </a:p>
        </p:txBody>
      </p:sp>
    </p:spTree>
    <p:extLst>
      <p:ext uri="{BB962C8B-B14F-4D97-AF65-F5344CB8AC3E}">
        <p14:creationId xmlns:p14="http://schemas.microsoft.com/office/powerpoint/2010/main" val="30264618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BC1112D-85A9-4636-ABEA-83974EE44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CA0D88-1A70-4938-9C80-2F211F14477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Customizing the Publisher Interface</a:t>
            </a:r>
          </a:p>
        </p:txBody>
      </p:sp>
    </p:spTree>
    <p:extLst>
      <p:ext uri="{BB962C8B-B14F-4D97-AF65-F5344CB8AC3E}">
        <p14:creationId xmlns:p14="http://schemas.microsoft.com/office/powerpoint/2010/main" val="29768723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5CCE3-CF82-48A8-9E18-878EC2D95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Create a Publication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24D241-50F5-48A3-B119-15B029D74E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C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4C6C9B-D37E-4534-A726-BC9C1AE60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353617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Publisher Templates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23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237049" y="1268930"/>
            <a:ext cx="4631596" cy="485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7197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File Types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24</a:t>
            </a:fld>
            <a:endParaRPr lang="en-US" dirty="0"/>
          </a:p>
        </p:txBody>
      </p:sp>
      <p:graphicFrame>
        <p:nvGraphicFramePr>
          <p:cNvPr id="6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7067361"/>
              </p:ext>
            </p:extLst>
          </p:nvPr>
        </p:nvGraphicFramePr>
        <p:xfrm>
          <a:off x="609600" y="1221979"/>
          <a:ext cx="8046720" cy="4785360"/>
        </p:xfrm>
        <a:graphic>
          <a:graphicData uri="http://schemas.openxmlformats.org/drawingml/2006/table">
            <a:tbl>
              <a:tblPr/>
              <a:tblGrid>
                <a:gridCol w="22913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554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File Format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Publisher File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The file is saved in the default PUB format.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Publisher Template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The file is saved in the PUB format and serves as a starting point for future publications.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Publisher 98 File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The file is saved in a form of the PUB format compatible with Publisher 98.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Publisher 2000 File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The file is saved in a form of the PUB format compatible with Publisher 2000.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981635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PDF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The file is published in the PDF format.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6613027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JPEG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Pages in the publication are saved as web-quality JPEG images.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32413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GIF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Pages in the publication are saved in GIF format.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7218758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TIFF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Pages in the publication are saved in TIFF format.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0779529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PNG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Pages in the publication are saved as print-quality PNG graphics.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9513027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Device Independent Bitmap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Pages in the publication are saved in BMP format.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3907965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Web Page, Filtered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Pages in the publication are saved in HTML format.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670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32228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25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Save As Screen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F784DA78-6BC2-4647-9A0A-9146FD4DE26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Save As screen</a:t>
            </a:r>
            <a:r>
              <a:rPr lang="en-US" dirty="0"/>
              <a:t>: A screen that provides you with access to the commands you will use to name and save your publications.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115A799-BA21-41A7-B125-B81CA949F3FE}"/>
              </a:ext>
            </a:extLst>
          </p:cNvPr>
          <p:cNvGrpSpPr/>
          <p:nvPr/>
        </p:nvGrpSpPr>
        <p:grpSpPr>
          <a:xfrm>
            <a:off x="2143125" y="2209800"/>
            <a:ext cx="4914331" cy="3597246"/>
            <a:chOff x="2143125" y="2083046"/>
            <a:chExt cx="4914331" cy="3597246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rcRect/>
            <a:stretch/>
          </p:blipFill>
          <p:spPr>
            <a:xfrm>
              <a:off x="2514601" y="2083046"/>
              <a:ext cx="4542855" cy="2910573"/>
            </a:xfrm>
            <a:prstGeom prst="rect">
              <a:avLst/>
            </a:prstGeom>
          </p:spPr>
        </p:pic>
        <p:sp>
          <p:nvSpPr>
            <p:cNvPr id="5" name="AutoShape 303"/>
            <p:cNvSpPr>
              <a:spLocks/>
            </p:cNvSpPr>
            <p:nvPr/>
          </p:nvSpPr>
          <p:spPr bwMode="auto">
            <a:xfrm flipH="1">
              <a:off x="4683657" y="3047999"/>
              <a:ext cx="176007" cy="1175613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6" name="Group 325"/>
            <p:cNvGrpSpPr>
              <a:grpSpLocks/>
            </p:cNvGrpSpPr>
            <p:nvPr/>
          </p:nvGrpSpPr>
          <p:grpSpPr bwMode="auto">
            <a:xfrm>
              <a:off x="4521162" y="3624362"/>
              <a:ext cx="176006" cy="1737649"/>
              <a:chOff x="3353" y="2603"/>
              <a:chExt cx="257" cy="275"/>
            </a:xfrm>
          </p:grpSpPr>
          <p:sp>
            <p:nvSpPr>
              <p:cNvPr id="7" name="Line 326"/>
              <p:cNvSpPr>
                <a:spLocks noChangeShapeType="1"/>
              </p:cNvSpPr>
              <p:nvPr/>
            </p:nvSpPr>
            <p:spPr bwMode="auto">
              <a:xfrm flipV="1">
                <a:off x="3359" y="2603"/>
                <a:ext cx="0" cy="27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" name="Line 327"/>
              <p:cNvSpPr>
                <a:spLocks noChangeShapeType="1"/>
              </p:cNvSpPr>
              <p:nvPr/>
            </p:nvSpPr>
            <p:spPr bwMode="auto">
              <a:xfrm rot="16200000" flipV="1">
                <a:off x="3482" y="2476"/>
                <a:ext cx="0" cy="257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9" name="Rounded Rectangle 8"/>
            <p:cNvSpPr/>
            <p:nvPr/>
          </p:nvSpPr>
          <p:spPr>
            <a:xfrm>
              <a:off x="3788639" y="5317539"/>
              <a:ext cx="1523999" cy="362753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Recent</a:t>
              </a:r>
              <a:r>
                <a:rPr kumimoji="0" lang="en-US" sz="1300" b="1" i="0" u="none" strike="noStrike" kern="0" cap="none" spc="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 locations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10" name="AutoShape 303"/>
            <p:cNvSpPr>
              <a:spLocks/>
            </p:cNvSpPr>
            <p:nvPr/>
          </p:nvSpPr>
          <p:spPr bwMode="auto">
            <a:xfrm flipH="1">
              <a:off x="2378724" y="2587907"/>
              <a:ext cx="128016" cy="2377440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1" name="Group 325"/>
            <p:cNvGrpSpPr>
              <a:grpSpLocks/>
            </p:cNvGrpSpPr>
            <p:nvPr/>
          </p:nvGrpSpPr>
          <p:grpSpPr bwMode="auto">
            <a:xfrm>
              <a:off x="2234978" y="3771882"/>
              <a:ext cx="154926" cy="1833767"/>
              <a:chOff x="3353" y="2603"/>
              <a:chExt cx="257" cy="257"/>
            </a:xfrm>
          </p:grpSpPr>
          <p:sp>
            <p:nvSpPr>
              <p:cNvPr id="12" name="Line 326"/>
              <p:cNvSpPr>
                <a:spLocks noChangeShapeType="1"/>
              </p:cNvSpPr>
              <p:nvPr/>
            </p:nvSpPr>
            <p:spPr bwMode="auto">
              <a:xfrm flipV="1">
                <a:off x="3359" y="2603"/>
                <a:ext cx="0" cy="257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" name="Line 327"/>
              <p:cNvSpPr>
                <a:spLocks noChangeShapeType="1"/>
              </p:cNvSpPr>
              <p:nvPr/>
            </p:nvSpPr>
            <p:spPr bwMode="auto">
              <a:xfrm rot="16200000" flipV="1">
                <a:off x="3482" y="2476"/>
                <a:ext cx="0" cy="257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4" name="Rounded Rectangle 13"/>
            <p:cNvSpPr/>
            <p:nvPr/>
          </p:nvSpPr>
          <p:spPr>
            <a:xfrm>
              <a:off x="2143125" y="5257800"/>
              <a:ext cx="1550044" cy="422492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Options</a:t>
              </a:r>
              <a:r>
                <a:rPr kumimoji="0" lang="en-US" sz="1300" b="1" i="0" u="none" strike="noStrike" kern="0" cap="none" spc="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 to access f</a:t>
              </a: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ile l</a:t>
              </a: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ocations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907211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51343C8-3CC2-446D-8A98-2D973439D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39ECCD-F012-4A6C-9D48-06548397028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Creating a Publication</a:t>
            </a:r>
          </a:p>
        </p:txBody>
      </p:sp>
    </p:spTree>
    <p:extLst>
      <p:ext uri="{BB962C8B-B14F-4D97-AF65-F5344CB8AC3E}">
        <p14:creationId xmlns:p14="http://schemas.microsoft.com/office/powerpoint/2010/main" val="337683453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Which tasks that you performed in the past would have been easier to accomplish using Publisher?</a:t>
            </a:r>
          </a:p>
          <a:p>
            <a:r>
              <a:rPr lang="en-US" dirty="0"/>
              <a:t>Which of the customization options do you think you will use most often?</a:t>
            </a:r>
          </a:p>
          <a:p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</p:spPr>
        <p:txBody>
          <a:bodyPr/>
          <a:lstStyle/>
          <a:p>
            <a:r>
              <a:rPr lang="en-US" dirty="0"/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5344583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Microsoft Publisher for Office 365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B6F5D6-B510-43A6-9D89-9F40D7EA09B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Microsoft Publisher</a:t>
            </a:r>
            <a:r>
              <a:rPr lang="en-US" dirty="0"/>
              <a:t>: An application that is a part of the Microsoft Office 365 suite of user productivity tools.</a:t>
            </a:r>
          </a:p>
        </p:txBody>
      </p:sp>
      <p:graphicFrame>
        <p:nvGraphicFramePr>
          <p:cNvPr id="70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5089204"/>
              </p:ext>
            </p:extLst>
          </p:nvPr>
        </p:nvGraphicFramePr>
        <p:xfrm>
          <a:off x="986693" y="2529840"/>
          <a:ext cx="7315200" cy="2499360"/>
        </p:xfrm>
        <a:graphic>
          <a:graphicData uri="http://schemas.openxmlformats.org/drawingml/2006/table">
            <a:tbl>
              <a:tblPr/>
              <a:tblGrid>
                <a:gridCol w="1694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211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Publication Type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Possible Uses Include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Brochures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Sales presentations, informational material, and menus.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Labels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Mailing and file organization.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Cards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Business cards, invitations, save-the-date, and reminders.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Certificates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Celebrations of individual or group performance and completion of a course of study.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981635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Flyers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Sales and event promotion.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66130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1778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Microsoft Publisher Interface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4</a:t>
            </a:fld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1946067" y="1629027"/>
            <a:ext cx="4988133" cy="4390773"/>
            <a:chOff x="1470642" y="1127759"/>
            <a:chExt cx="4988133" cy="4390773"/>
          </a:xfrm>
        </p:grpSpPr>
        <p:sp>
          <p:nvSpPr>
            <p:cNvPr id="56" name="AutoShape 303"/>
            <p:cNvSpPr>
              <a:spLocks/>
            </p:cNvSpPr>
            <p:nvPr/>
          </p:nvSpPr>
          <p:spPr bwMode="auto">
            <a:xfrm rot="5400000" flipH="1" flipV="1">
              <a:off x="2833347" y="1272262"/>
              <a:ext cx="181655" cy="731520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Rounded Rectangle 56"/>
            <p:cNvSpPr/>
            <p:nvPr/>
          </p:nvSpPr>
          <p:spPr>
            <a:xfrm>
              <a:off x="2245290" y="1127759"/>
              <a:ext cx="1329095" cy="411480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Quick Access Toolbar</a:t>
              </a:r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/>
            <a:srcRect/>
            <a:stretch/>
          </p:blipFill>
          <p:spPr>
            <a:xfrm>
              <a:off x="2469794" y="1721842"/>
              <a:ext cx="3988981" cy="3247402"/>
            </a:xfrm>
            <a:prstGeom prst="rect">
              <a:avLst/>
            </a:prstGeom>
          </p:spPr>
        </p:pic>
        <p:sp>
          <p:nvSpPr>
            <p:cNvPr id="58" name="Line 316"/>
            <p:cNvSpPr>
              <a:spLocks noChangeShapeType="1"/>
            </p:cNvSpPr>
            <p:nvPr/>
          </p:nvSpPr>
          <p:spPr bwMode="auto">
            <a:xfrm rot="5400000">
              <a:off x="4390043" y="1598983"/>
              <a:ext cx="34046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Line 167"/>
            <p:cNvSpPr>
              <a:spLocks noChangeShapeType="1"/>
            </p:cNvSpPr>
            <p:nvPr/>
          </p:nvSpPr>
          <p:spPr bwMode="auto">
            <a:xfrm rot="5400000">
              <a:off x="4268084" y="5013960"/>
              <a:ext cx="27432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Line 167"/>
            <p:cNvSpPr>
              <a:spLocks noChangeShapeType="1"/>
            </p:cNvSpPr>
            <p:nvPr/>
          </p:nvSpPr>
          <p:spPr bwMode="auto">
            <a:xfrm rot="5400000">
              <a:off x="5802541" y="4688210"/>
              <a:ext cx="840337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Rounded Rectangle 62"/>
            <p:cNvSpPr/>
            <p:nvPr/>
          </p:nvSpPr>
          <p:spPr>
            <a:xfrm>
              <a:off x="5263027" y="5108377"/>
              <a:ext cx="1195748" cy="302101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Scratch area</a:t>
              </a:r>
            </a:p>
          </p:txBody>
        </p:sp>
        <p:sp>
          <p:nvSpPr>
            <p:cNvPr id="66" name="AutoShape 303"/>
            <p:cNvSpPr>
              <a:spLocks/>
            </p:cNvSpPr>
            <p:nvPr/>
          </p:nvSpPr>
          <p:spPr bwMode="auto">
            <a:xfrm flipH="1">
              <a:off x="2280267" y="1946772"/>
              <a:ext cx="189527" cy="731520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7" name="Rounded Rectangle 66"/>
            <p:cNvSpPr/>
            <p:nvPr/>
          </p:nvSpPr>
          <p:spPr>
            <a:xfrm>
              <a:off x="1470642" y="2152512"/>
              <a:ext cx="786384" cy="320040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Ribbon</a:t>
              </a:r>
            </a:p>
          </p:txBody>
        </p:sp>
        <p:sp>
          <p:nvSpPr>
            <p:cNvPr id="59" name="Rounded Rectangle 58"/>
            <p:cNvSpPr/>
            <p:nvPr/>
          </p:nvSpPr>
          <p:spPr>
            <a:xfrm>
              <a:off x="3962400" y="1219199"/>
              <a:ext cx="1195748" cy="320040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Title bar</a:t>
              </a:r>
            </a:p>
          </p:txBody>
        </p:sp>
        <p:sp>
          <p:nvSpPr>
            <p:cNvPr id="18" name="Line 167"/>
            <p:cNvSpPr>
              <a:spLocks noChangeShapeType="1"/>
            </p:cNvSpPr>
            <p:nvPr/>
          </p:nvSpPr>
          <p:spPr bwMode="auto">
            <a:xfrm rot="5400000">
              <a:off x="2504006" y="4845774"/>
              <a:ext cx="840337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Rounded Rectangle 68"/>
            <p:cNvSpPr/>
            <p:nvPr/>
          </p:nvSpPr>
          <p:spPr>
            <a:xfrm>
              <a:off x="2157055" y="5108378"/>
              <a:ext cx="1371597" cy="410154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Page Navigation pane</a:t>
              </a:r>
            </a:p>
          </p:txBody>
        </p:sp>
        <p:sp>
          <p:nvSpPr>
            <p:cNvPr id="60" name="Rounded Rectangle 59"/>
            <p:cNvSpPr/>
            <p:nvPr/>
          </p:nvSpPr>
          <p:spPr>
            <a:xfrm>
              <a:off x="3802639" y="5108378"/>
              <a:ext cx="1195748" cy="302101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Status bar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127556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5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Ribbon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9A7B3C7-73F7-4F8D-A456-6E85B3C4CC8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00" y="1060687"/>
            <a:ext cx="6934200" cy="844611"/>
          </a:xfrm>
        </p:spPr>
        <p:txBody>
          <a:bodyPr/>
          <a:lstStyle/>
          <a:p>
            <a:r>
              <a:rPr lang="en-US" b="1" dirty="0"/>
              <a:t>Ribbon</a:t>
            </a:r>
            <a:r>
              <a:rPr lang="en-US" dirty="0"/>
              <a:t>: A panel at the top portion of the Publisher window that contains a selection of commands.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49DCA44-632C-48D8-8267-62187142AEC4}"/>
              </a:ext>
            </a:extLst>
          </p:cNvPr>
          <p:cNvGrpSpPr/>
          <p:nvPr/>
        </p:nvGrpSpPr>
        <p:grpSpPr>
          <a:xfrm>
            <a:off x="1905000" y="2661190"/>
            <a:ext cx="5462857" cy="2702780"/>
            <a:chOff x="1905000" y="3350113"/>
            <a:chExt cx="5462857" cy="270278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rcRect/>
            <a:stretch/>
          </p:blipFill>
          <p:spPr>
            <a:xfrm>
              <a:off x="1905000" y="4063657"/>
              <a:ext cx="5462857" cy="1164451"/>
            </a:xfrm>
            <a:prstGeom prst="rect">
              <a:avLst/>
            </a:prstGeom>
          </p:spPr>
        </p:pic>
        <p:sp>
          <p:nvSpPr>
            <p:cNvPr id="58" name="Line 316"/>
            <p:cNvSpPr>
              <a:spLocks noChangeShapeType="1"/>
            </p:cNvSpPr>
            <p:nvPr/>
          </p:nvSpPr>
          <p:spPr bwMode="auto">
            <a:xfrm rot="5400000">
              <a:off x="5942533" y="4073132"/>
              <a:ext cx="992734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Line 316"/>
            <p:cNvSpPr>
              <a:spLocks noChangeShapeType="1"/>
            </p:cNvSpPr>
            <p:nvPr/>
          </p:nvSpPr>
          <p:spPr bwMode="auto">
            <a:xfrm rot="5400000">
              <a:off x="2202045" y="3710052"/>
              <a:ext cx="1041967" cy="3337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Line 316"/>
            <p:cNvSpPr>
              <a:spLocks noChangeShapeType="1"/>
            </p:cNvSpPr>
            <p:nvPr/>
          </p:nvSpPr>
          <p:spPr bwMode="auto">
            <a:xfrm rot="5400000">
              <a:off x="2556171" y="3933176"/>
              <a:ext cx="91440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Rounded Rectangle 56"/>
            <p:cNvSpPr/>
            <p:nvPr/>
          </p:nvSpPr>
          <p:spPr>
            <a:xfrm>
              <a:off x="2276772" y="3355923"/>
              <a:ext cx="1446855" cy="324523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Tabs</a:t>
              </a:r>
            </a:p>
          </p:txBody>
        </p:sp>
        <p:sp>
          <p:nvSpPr>
            <p:cNvPr id="21" name="AutoShape 303"/>
            <p:cNvSpPr>
              <a:spLocks/>
            </p:cNvSpPr>
            <p:nvPr/>
          </p:nvSpPr>
          <p:spPr bwMode="auto">
            <a:xfrm rot="16200000" flipH="1">
              <a:off x="3353228" y="4950117"/>
              <a:ext cx="128016" cy="685800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AutoShape 303"/>
            <p:cNvSpPr>
              <a:spLocks/>
            </p:cNvSpPr>
            <p:nvPr/>
          </p:nvSpPr>
          <p:spPr bwMode="auto">
            <a:xfrm rot="16200000" flipH="1">
              <a:off x="4067327" y="4928535"/>
              <a:ext cx="128016" cy="731520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Line 167"/>
            <p:cNvSpPr>
              <a:spLocks noChangeShapeType="1"/>
            </p:cNvSpPr>
            <p:nvPr/>
          </p:nvSpPr>
          <p:spPr bwMode="auto">
            <a:xfrm rot="5400000">
              <a:off x="3774901" y="5368828"/>
              <a:ext cx="370686" cy="35306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Line 167"/>
            <p:cNvSpPr>
              <a:spLocks noChangeShapeType="1"/>
            </p:cNvSpPr>
            <p:nvPr/>
          </p:nvSpPr>
          <p:spPr bwMode="auto">
            <a:xfrm rot="5400000" flipV="1">
              <a:off x="3351494" y="5423094"/>
              <a:ext cx="358181" cy="22859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7" name="Rounded Rectangle 66"/>
            <p:cNvSpPr/>
            <p:nvPr/>
          </p:nvSpPr>
          <p:spPr>
            <a:xfrm>
              <a:off x="3312038" y="5723709"/>
              <a:ext cx="818017" cy="329184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Groups</a:t>
              </a:r>
            </a:p>
          </p:txBody>
        </p:sp>
        <p:sp>
          <p:nvSpPr>
            <p:cNvPr id="59" name="Rounded Rectangle 58"/>
            <p:cNvSpPr/>
            <p:nvPr/>
          </p:nvSpPr>
          <p:spPr>
            <a:xfrm>
              <a:off x="5841026" y="3350113"/>
              <a:ext cx="1195748" cy="329184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Command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700205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Ribbon Tabs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6</a:t>
            </a:fld>
            <a:endParaRPr lang="en-US" dirty="0"/>
          </a:p>
        </p:txBody>
      </p:sp>
      <p:graphicFrame>
        <p:nvGraphicFramePr>
          <p:cNvPr id="70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8843115"/>
              </p:ext>
            </p:extLst>
          </p:nvPr>
        </p:nvGraphicFramePr>
        <p:xfrm>
          <a:off x="986693" y="1905000"/>
          <a:ext cx="7315200" cy="3779520"/>
        </p:xfrm>
        <a:graphic>
          <a:graphicData uri="http://schemas.openxmlformats.org/drawingml/2006/table">
            <a:tbl>
              <a:tblPr/>
              <a:tblGrid>
                <a:gridCol w="1694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211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Tab Name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Provides Commands To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File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Manage files, such as </a:t>
                      </a: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Info</a:t>
                      </a: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, </a:t>
                      </a: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New</a:t>
                      </a: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, </a:t>
                      </a: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Open</a:t>
                      </a: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, </a:t>
                      </a: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Save</a:t>
                      </a: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, </a:t>
                      </a: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Print</a:t>
                      </a: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, </a:t>
                      </a: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Share</a:t>
                      </a: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, </a:t>
                      </a: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Export</a:t>
                      </a: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, and </a:t>
                      </a: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Close</a:t>
                      </a: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Home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Perform basic tasks in a publication.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Insert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Handle different object types that can be added to a publication.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Page Design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Work with the page layouts and apply schemes and backgrounds to pages.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981635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Mailings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Perform a mail merge and identify recipients for the merged publication.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6613027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Review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Review and revise the content in a publication.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32413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View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Alter the display of the publication and to show layout elements.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7218758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Help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Access Publisher help, contact the Office support agent, and provide feedback.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93551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24496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7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Dialog Box Launchers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8C31C62-F075-4698-B2EA-F2783FCC33B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00" y="1060688"/>
            <a:ext cx="6934200" cy="762000"/>
          </a:xfrm>
        </p:spPr>
        <p:txBody>
          <a:bodyPr/>
          <a:lstStyle/>
          <a:p>
            <a:r>
              <a:rPr lang="en-US" b="1" dirty="0"/>
              <a:t>Dialog box launcher</a:t>
            </a:r>
            <a:r>
              <a:rPr lang="en-US" dirty="0"/>
              <a:t>: A small button with a downward-pointing arrow that is located at the bottom-right corner of certain command groups on the ribbon tabs and provides access to a dialog box or task pane. </a:t>
            </a:r>
          </a:p>
        </p:txBody>
      </p:sp>
      <p:sp>
        <p:nvSpPr>
          <p:cNvPr id="67" name="Rounded Rectangle 66"/>
          <p:cNvSpPr/>
          <p:nvPr/>
        </p:nvSpPr>
        <p:spPr>
          <a:xfrm>
            <a:off x="4572000" y="4669227"/>
            <a:ext cx="2015446" cy="365760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Dialog box launchers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263781" y="3048000"/>
            <a:ext cx="4187276" cy="1114286"/>
          </a:xfrm>
          <a:prstGeom prst="rect">
            <a:avLst/>
          </a:prstGeom>
        </p:spPr>
      </p:pic>
      <p:sp>
        <p:nvSpPr>
          <p:cNvPr id="24" name="Line 167"/>
          <p:cNvSpPr>
            <a:spLocks noChangeShapeType="1"/>
          </p:cNvSpPr>
          <p:nvPr/>
        </p:nvSpPr>
        <p:spPr bwMode="auto">
          <a:xfrm rot="5400000" flipV="1">
            <a:off x="4950830" y="4389623"/>
            <a:ext cx="528877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Line 167"/>
          <p:cNvSpPr>
            <a:spLocks noChangeShapeType="1"/>
          </p:cNvSpPr>
          <p:nvPr/>
        </p:nvSpPr>
        <p:spPr bwMode="auto">
          <a:xfrm rot="5400000" flipV="1">
            <a:off x="6129693" y="4389622"/>
            <a:ext cx="528877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0909166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8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Contextual Tabs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A4F42D7-EFE4-45BD-A72C-FBE467FCFAC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Contextual tab</a:t>
            </a:r>
            <a:r>
              <a:rPr lang="en-US" dirty="0"/>
              <a:t>: An additional tab with specialized commands that is displayed on the ribbon when you select an object.</a:t>
            </a:r>
          </a:p>
        </p:txBody>
      </p:sp>
      <p:sp>
        <p:nvSpPr>
          <p:cNvPr id="24" name="Line 167"/>
          <p:cNvSpPr>
            <a:spLocks noChangeShapeType="1"/>
          </p:cNvSpPr>
          <p:nvPr/>
        </p:nvSpPr>
        <p:spPr bwMode="auto">
          <a:xfrm rot="5400000" flipH="1">
            <a:off x="4787022" y="3073178"/>
            <a:ext cx="579120" cy="3810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Line 167"/>
          <p:cNvSpPr>
            <a:spLocks noChangeShapeType="1"/>
          </p:cNvSpPr>
          <p:nvPr/>
        </p:nvSpPr>
        <p:spPr bwMode="auto">
          <a:xfrm rot="5400000" flipH="1" flipV="1">
            <a:off x="4347972" y="3111059"/>
            <a:ext cx="585216" cy="32004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179047" y="3550661"/>
            <a:ext cx="4209524" cy="1173739"/>
          </a:xfrm>
          <a:prstGeom prst="rect">
            <a:avLst/>
          </a:prstGeom>
        </p:spPr>
      </p:pic>
      <p:sp>
        <p:nvSpPr>
          <p:cNvPr id="67" name="Rounded Rectangle 66"/>
          <p:cNvSpPr/>
          <p:nvPr/>
        </p:nvSpPr>
        <p:spPr>
          <a:xfrm>
            <a:off x="3846445" y="2681715"/>
            <a:ext cx="2015446" cy="320040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Contextual tabs</a:t>
            </a:r>
          </a:p>
        </p:txBody>
      </p:sp>
    </p:spTree>
    <p:extLst>
      <p:ext uri="{BB962C8B-B14F-4D97-AF65-F5344CB8AC3E}">
        <p14:creationId xmlns:p14="http://schemas.microsoft.com/office/powerpoint/2010/main" val="42423486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9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Backstage View (Slide 1 of 2)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F640A7A-643E-44D0-B5F9-F96BB807557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Backstage view</a:t>
            </a:r>
            <a:r>
              <a:rPr lang="en-US" dirty="0"/>
              <a:t>: An interface that appears when you select the File tab.</a:t>
            </a:r>
          </a:p>
        </p:txBody>
      </p:sp>
      <p:graphicFrame>
        <p:nvGraphicFramePr>
          <p:cNvPr id="5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1422226"/>
              </p:ext>
            </p:extLst>
          </p:nvPr>
        </p:nvGraphicFramePr>
        <p:xfrm>
          <a:off x="914400" y="2286000"/>
          <a:ext cx="7315200" cy="2952655"/>
        </p:xfrm>
        <a:graphic>
          <a:graphicData uri="http://schemas.openxmlformats.org/drawingml/2006/table">
            <a:tbl>
              <a:tblPr/>
              <a:tblGrid>
                <a:gridCol w="18922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229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223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Backstage View Tab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Function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8526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Home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Provides access to recently opened files and options to create a publication.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8526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New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Creates a Publisher file.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8526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Open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Lets you open an existing publication.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85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Info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/>
                        </a:rPr>
                        <a:t>Shows information for an open file.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4750323"/>
                  </a:ext>
                </a:extLst>
              </a:tr>
              <a:tr h="3685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Save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Lets you save a new file or save the changes to the current file.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9816354"/>
                  </a:ext>
                </a:extLst>
              </a:tr>
              <a:tr h="3685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Save As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Lets you assign a new file name, new file format, or new location to an existing file.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66130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0036178"/>
      </p:ext>
    </p:extLst>
  </p:cSld>
  <p:clrMapOvr>
    <a:masterClrMapping/>
  </p:clrMapOvr>
</p:sld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LO OV Template 4_1.potx" id="{482A05A5-E8AB-4C88-BA34-7E9D7AAC04C5}" vid="{2A33EEC4-ABD1-4667-A874-96B942740C6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LO_OV_Template_4_1</Template>
  <TotalTime>1532</TotalTime>
  <Words>1207</Words>
  <Application>Microsoft Office PowerPoint</Application>
  <PresentationFormat>On-screen Show (4:3)</PresentationFormat>
  <Paragraphs>228</Paragraphs>
  <Slides>27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0" baseType="lpstr">
      <vt:lpstr>Arial</vt:lpstr>
      <vt:lpstr>Calibri</vt:lpstr>
      <vt:lpstr>LO Choice</vt:lpstr>
      <vt:lpstr>Getting Started with Microsoft Publisher</vt:lpstr>
      <vt:lpstr>Navigate the Interface</vt:lpstr>
      <vt:lpstr>Microsoft Publisher for Office 365</vt:lpstr>
      <vt:lpstr>The Microsoft Publisher Interface</vt:lpstr>
      <vt:lpstr>The Ribbon</vt:lpstr>
      <vt:lpstr>Ribbon Tabs</vt:lpstr>
      <vt:lpstr>Dialog Box Launchers</vt:lpstr>
      <vt:lpstr>Contextual Tabs</vt:lpstr>
      <vt:lpstr>The Backstage View (Slide 1 of 2)</vt:lpstr>
      <vt:lpstr>The Backstage View (Slide 2 of 2)</vt:lpstr>
      <vt:lpstr>The Open Screen</vt:lpstr>
      <vt:lpstr>The Page Navigation Pane</vt:lpstr>
      <vt:lpstr>The Quick Access Toolbar</vt:lpstr>
      <vt:lpstr>Keyboard Shortcuts</vt:lpstr>
      <vt:lpstr>The Help Pane</vt:lpstr>
      <vt:lpstr>PowerPoint Presentation</vt:lpstr>
      <vt:lpstr>Customize the Publisher Interface</vt:lpstr>
      <vt:lpstr>The Publisher Options Dialog Box</vt:lpstr>
      <vt:lpstr>The Customize Ribbon Tab</vt:lpstr>
      <vt:lpstr>The Customize Status Bar Menu</vt:lpstr>
      <vt:lpstr>PowerPoint Presentation</vt:lpstr>
      <vt:lpstr>Create a Publication</vt:lpstr>
      <vt:lpstr>Publisher Templates</vt:lpstr>
      <vt:lpstr>File Types</vt:lpstr>
      <vt:lpstr>The Save As Screen</vt:lpstr>
      <vt:lpstr>PowerPoint Presentation</vt:lpstr>
      <vt:lpstr>Reflective Questions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 Smith</dc:creator>
  <cp:lastModifiedBy>Michelle Farney</cp:lastModifiedBy>
  <cp:revision>100</cp:revision>
  <dcterms:created xsi:type="dcterms:W3CDTF">2019-10-24T05:17:02Z</dcterms:created>
  <dcterms:modified xsi:type="dcterms:W3CDTF">2020-01-15T18:44:24Z</dcterms:modified>
</cp:coreProperties>
</file>