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4"/>
  </p:notesMasterIdLst>
  <p:handoutMasterIdLst>
    <p:handoutMasterId r:id="rId25"/>
  </p:handoutMasterIdLst>
  <p:sldIdLst>
    <p:sldId id="268" r:id="rId2"/>
    <p:sldId id="267" r:id="rId3"/>
    <p:sldId id="297" r:id="rId4"/>
    <p:sldId id="287" r:id="rId5"/>
    <p:sldId id="288" r:id="rId6"/>
    <p:sldId id="289" r:id="rId7"/>
    <p:sldId id="283" r:id="rId8"/>
    <p:sldId id="303" r:id="rId9"/>
    <p:sldId id="302" r:id="rId10"/>
    <p:sldId id="284" r:id="rId11"/>
    <p:sldId id="290" r:id="rId12"/>
    <p:sldId id="292" r:id="rId13"/>
    <p:sldId id="293" r:id="rId14"/>
    <p:sldId id="294" r:id="rId15"/>
    <p:sldId id="301" r:id="rId16"/>
    <p:sldId id="295" r:id="rId17"/>
    <p:sldId id="300" r:id="rId18"/>
    <p:sldId id="299" r:id="rId19"/>
    <p:sldId id="296" r:id="rId20"/>
    <p:sldId id="291" r:id="rId21"/>
    <p:sldId id="298" r:id="rId22"/>
    <p:sldId id="26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7" d="100"/>
          <a:sy n="77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2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903585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Format Text</a:t>
            </a:r>
          </a:p>
          <a:p>
            <a:r>
              <a:rPr lang="en-US" dirty="0"/>
              <a:t>Format Paragraphs</a:t>
            </a:r>
          </a:p>
          <a:p>
            <a:r>
              <a:rPr lang="en-US" dirty="0"/>
              <a:t>Apply Schemes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 Text and Paragraphs in a Publication</a:t>
            </a:r>
          </a:p>
        </p:txBody>
      </p:sp>
    </p:spTree>
    <p:extLst>
      <p:ext uri="{BB962C8B-B14F-4D97-AF65-F5344CB8AC3E}">
        <p14:creationId xmlns:p14="http://schemas.microsoft.com/office/powerpoint/2010/main" val="3553225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Special Characters Option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779782" y="1600200"/>
            <a:ext cx="3584437" cy="4113038"/>
            <a:chOff x="3236147" y="1561472"/>
            <a:chExt cx="3584437" cy="411303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328896" y="1600200"/>
              <a:ext cx="1909822" cy="88571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3236147" y="2684034"/>
              <a:ext cx="2095322" cy="2990476"/>
            </a:xfrm>
            <a:prstGeom prst="rect">
              <a:avLst/>
            </a:prstGeom>
          </p:spPr>
        </p:pic>
        <p:sp>
          <p:nvSpPr>
            <p:cNvPr id="8" name="AutoShape 303"/>
            <p:cNvSpPr>
              <a:spLocks/>
            </p:cNvSpPr>
            <p:nvPr/>
          </p:nvSpPr>
          <p:spPr bwMode="auto">
            <a:xfrm rot="10800000" flipH="1">
              <a:off x="5321969" y="2684034"/>
              <a:ext cx="160673" cy="299047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504272" y="3810000"/>
              <a:ext cx="1180009" cy="63597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Special characters in text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640574" y="1561472"/>
              <a:ext cx="1180010" cy="64832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Special Characters button</a:t>
              </a:r>
            </a:p>
          </p:txBody>
        </p:sp>
        <p:sp>
          <p:nvSpPr>
            <p:cNvPr id="10" name="Line 315"/>
            <p:cNvSpPr>
              <a:spLocks noChangeShapeType="1"/>
            </p:cNvSpPr>
            <p:nvPr/>
          </p:nvSpPr>
          <p:spPr bwMode="auto">
            <a:xfrm>
              <a:off x="5168538" y="1829697"/>
              <a:ext cx="47548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252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Indent Markers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BD24BB-C7CB-48A3-B032-DD0D98503C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Indent marker</a:t>
            </a:r>
            <a:r>
              <a:rPr lang="en-US" dirty="0"/>
              <a:t>: A marker on a ruler that helps to set the space between a paragraph and the left or right margin.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781301" y="1785783"/>
            <a:ext cx="3581399" cy="461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97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Paragraph Flow Options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045863"/>
              </p:ext>
            </p:extLst>
          </p:nvPr>
        </p:nvGraphicFramePr>
        <p:xfrm>
          <a:off x="986693" y="2575035"/>
          <a:ext cx="7239000" cy="2240280"/>
        </p:xfrm>
        <a:graphic>
          <a:graphicData uri="http://schemas.openxmlformats.org/drawingml/2006/table">
            <a:tbl>
              <a:tblPr/>
              <a:tblGrid>
                <a:gridCol w="1908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Paragraph Flow 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Adjusts Text Flow in Such a Way That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Window/Orphan control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first or last line of a paragraph doesn't appear all by itself in a separate text box.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Keep with next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Paragraphs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are not split.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Keep lines together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All the lines of a paragraph appear in a single text box or column.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Start in next text box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current paragraph always appears at the top of a text box.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857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158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Bulleted Lists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ACD4F1-5F86-49F8-A1B4-C60425C0A6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Bulleted list</a:t>
            </a:r>
            <a:r>
              <a:rPr lang="en-US" dirty="0"/>
              <a:t>: A list that displays a sequence of items for which the order is not important.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76762" y="2153077"/>
            <a:ext cx="2990476" cy="340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06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Numbered Lists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30A370-790E-4098-BBE1-880631922E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Numbered list</a:t>
            </a:r>
            <a:r>
              <a:rPr lang="en-US" dirty="0"/>
              <a:t>: A list that displays a series of items for which the order is important.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76762" y="2133600"/>
            <a:ext cx="2990476" cy="340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95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4E0879-AC38-486B-A88A-2F0F8ED21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AF211-9DEF-49F9-AE62-C809FF3231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Formatting Paragraphs</a:t>
            </a:r>
          </a:p>
        </p:txBody>
      </p:sp>
    </p:spTree>
    <p:extLst>
      <p:ext uri="{BB962C8B-B14F-4D97-AF65-F5344CB8AC3E}">
        <p14:creationId xmlns:p14="http://schemas.microsoft.com/office/powerpoint/2010/main" val="530193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Paragraph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E81C4B-B477-4EEE-A49F-C507DF9894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Style</a:t>
            </a:r>
            <a:r>
              <a:rPr lang="en-US" dirty="0"/>
              <a:t>: A collection of formatting settings that can be applied for formatting consistency.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29000" y="1740013"/>
            <a:ext cx="1905000" cy="474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727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51C8B0B-C887-4A6E-AE61-6DAEE2FD4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9ABD37-F5D5-44BC-A1C6-9F2BED7715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Working with Paragraph Styles</a:t>
            </a:r>
          </a:p>
        </p:txBody>
      </p:sp>
    </p:spTree>
    <p:extLst>
      <p:ext uri="{BB962C8B-B14F-4D97-AF65-F5344CB8AC3E}">
        <p14:creationId xmlns:p14="http://schemas.microsoft.com/office/powerpoint/2010/main" val="34326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BF55C-5D7E-464C-9073-8645E5BE2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Schemes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EF157-C804-4FF8-A8B9-39C2088589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8A89E-A4E1-4DBF-BB1D-BBDB0BA5D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49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Font Schemes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DE2FFA-647B-467C-92B3-52B3C273D6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Font scheme</a:t>
            </a:r>
            <a:r>
              <a:rPr lang="en-US" dirty="0"/>
              <a:t>: A defined set of fonts that is applied to text.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59759" y="1865964"/>
            <a:ext cx="2133600" cy="46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92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Schemes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D9ADB-925E-4FEC-B069-4092A8CFCF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Color scheme</a:t>
            </a:r>
            <a:r>
              <a:rPr lang="en-US" dirty="0"/>
              <a:t>: A collection of colors that are applied to elements in a publication.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88085" y="1863099"/>
            <a:ext cx="3912715" cy="46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5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D365FA-9BBA-4601-A172-2FD3E30D3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18579D-D347-4BD8-8394-1EC06DAD5A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Applying Schemes</a:t>
            </a:r>
          </a:p>
        </p:txBody>
      </p:sp>
    </p:spTree>
    <p:extLst>
      <p:ext uri="{BB962C8B-B14F-4D97-AF65-F5344CB8AC3E}">
        <p14:creationId xmlns:p14="http://schemas.microsoft.com/office/powerpoint/2010/main" val="3883307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features do you think will help enhance the appearance of text on a page?</a:t>
            </a:r>
          </a:p>
          <a:p>
            <a:r>
              <a:rPr lang="en-US" dirty="0"/>
              <a:t>When will you use styles and schemes in your publications?</a:t>
            </a: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Editing Techniques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442275"/>
              </p:ext>
            </p:extLst>
          </p:nvPr>
        </p:nvGraphicFramePr>
        <p:xfrm>
          <a:off x="685800" y="1600200"/>
          <a:ext cx="7772401" cy="4267200"/>
        </p:xfrm>
        <a:graphic>
          <a:graphicData uri="http://schemas.openxmlformats.org/drawingml/2006/table">
            <a:tbl>
              <a:tblPr/>
              <a:tblGrid>
                <a:gridCol w="38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Editing Task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Insert a manual line break.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Position the cursor where you want to break a line of text, and press </a:t>
                      </a: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Shift+Enter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Insert an indented line of text under an item in a bulleted or numbered list without a bullet or number.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Press </a:t>
                      </a:r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Shift+Enter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at the end of the preceding line  and type the text.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Replace text quickly.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Select the text and type.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Go to the beginning or end of a line.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Press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Home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or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End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key.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85757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Select all content on a page or select all text in a text box when the cursor is in the text box.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Press </a:t>
                      </a:r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Ctrl+A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17574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Move selected text from one text box to another.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Drag the text to the required text box.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153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Copy selected text from one text box to another.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Press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Ctrl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while dragging the text to the required text box.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7659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Select a paragraph.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Triple-click within the paragraph.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48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8532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Format Text Box Dialog Box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83809" y="1270829"/>
            <a:ext cx="4647619" cy="4977571"/>
          </a:xfrm>
          <a:prstGeom prst="rect">
            <a:avLst/>
          </a:prstGeom>
        </p:spPr>
      </p:pic>
      <p:graphicFrame>
        <p:nvGraphicFramePr>
          <p:cNvPr id="5" name="Group 23"/>
          <p:cNvGraphicFramePr>
            <a:graphicFrameLocks noGrp="1"/>
          </p:cNvGraphicFramePr>
          <p:nvPr/>
        </p:nvGraphicFramePr>
        <p:xfrm>
          <a:off x="221260" y="2239754"/>
          <a:ext cx="3969740" cy="2910840"/>
        </p:xfrm>
        <a:graphic>
          <a:graphicData uri="http://schemas.openxmlformats.org/drawingml/2006/table">
            <a:tbl>
              <a:tblPr/>
              <a:tblGrid>
                <a:gridCol w="919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0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Tab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Provides Options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Colors and Lines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Apply or change a fill, line color and weight, or a pattern.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Set the height, width, and degree of rotation of a text box.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Layout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Position a text box at the desired location on a page.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Text Box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Align the text and set margins.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85757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Alt Text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Set alternative text to be displayed when a page is viewed in a browser.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787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30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Typography Group Commands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054960" y="1202110"/>
            <a:ext cx="5107840" cy="5093915"/>
            <a:chOff x="1398004" y="1160417"/>
            <a:chExt cx="5107840" cy="509391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027878" y="1160417"/>
              <a:ext cx="2345635" cy="87619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789832" y="2133600"/>
              <a:ext cx="4716012" cy="3619048"/>
            </a:xfrm>
            <a:prstGeom prst="rect">
              <a:avLst/>
            </a:prstGeom>
          </p:spPr>
        </p:pic>
        <p:sp>
          <p:nvSpPr>
            <p:cNvPr id="9" name="AutoShape 303"/>
            <p:cNvSpPr>
              <a:spLocks/>
            </p:cNvSpPr>
            <p:nvPr/>
          </p:nvSpPr>
          <p:spPr bwMode="auto">
            <a:xfrm flipH="1">
              <a:off x="1629159" y="4762500"/>
              <a:ext cx="160673" cy="91440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" name="Group 325"/>
            <p:cNvGrpSpPr>
              <a:grpSpLocks/>
            </p:cNvGrpSpPr>
            <p:nvPr/>
          </p:nvGrpSpPr>
          <p:grpSpPr bwMode="auto">
            <a:xfrm>
              <a:off x="1483131" y="5208258"/>
              <a:ext cx="144126" cy="611552"/>
              <a:chOff x="3416" y="2585"/>
              <a:chExt cx="257" cy="257"/>
            </a:xfrm>
          </p:grpSpPr>
          <p:sp>
            <p:nvSpPr>
              <p:cNvPr id="15" name="Line 326"/>
              <p:cNvSpPr>
                <a:spLocks noChangeShapeType="1"/>
              </p:cNvSpPr>
              <p:nvPr/>
            </p:nvSpPr>
            <p:spPr bwMode="auto">
              <a:xfrm flipV="1">
                <a:off x="3422" y="258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545" y="2460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" name="Rounded Rectangle 16"/>
            <p:cNvSpPr/>
            <p:nvPr/>
          </p:nvSpPr>
          <p:spPr>
            <a:xfrm>
              <a:off x="1398004" y="5830130"/>
              <a:ext cx="1878595" cy="42420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Typography commands in the Font dialog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b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ox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627414" y="1160417"/>
              <a:ext cx="1136142" cy="74458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Typography group on the ribbon</a:t>
              </a:r>
            </a:p>
          </p:txBody>
        </p:sp>
        <p:sp>
          <p:nvSpPr>
            <p:cNvPr id="20" name="Line 315"/>
            <p:cNvSpPr>
              <a:spLocks noChangeShapeType="1"/>
            </p:cNvSpPr>
            <p:nvPr/>
          </p:nvSpPr>
          <p:spPr bwMode="auto">
            <a:xfrm>
              <a:off x="2763556" y="1600200"/>
              <a:ext cx="2743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379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Mini Toolbar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C07BF6-90D8-4695-ABC7-06C1554A2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Mini toolbar</a:t>
            </a:r>
            <a:r>
              <a:rPr lang="en-US" dirty="0"/>
              <a:t>: A floating toolbar that appears beside selected text and graphics.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911531" y="1939375"/>
            <a:ext cx="5327470" cy="4461425"/>
            <a:chOff x="1911531" y="1397798"/>
            <a:chExt cx="5327470" cy="4461425"/>
          </a:xfrm>
        </p:grpSpPr>
        <p:grpSp>
          <p:nvGrpSpPr>
            <p:cNvPr id="9" name="Group 8"/>
            <p:cNvGrpSpPr/>
            <p:nvPr/>
          </p:nvGrpSpPr>
          <p:grpSpPr>
            <a:xfrm>
              <a:off x="1911531" y="1397798"/>
              <a:ext cx="3990476" cy="4461425"/>
              <a:chOff x="1911531" y="1397798"/>
              <a:chExt cx="3990476" cy="4461425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1957988" y="2459223"/>
                <a:ext cx="3135656" cy="3400000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1911531" y="1397798"/>
                <a:ext cx="3990476" cy="1030873"/>
              </a:xfrm>
              <a:prstGeom prst="rect">
                <a:avLst/>
              </a:prstGeom>
            </p:spPr>
          </p:pic>
        </p:grpSp>
        <p:sp>
          <p:nvSpPr>
            <p:cNvPr id="10" name="Line 315"/>
            <p:cNvSpPr>
              <a:spLocks noChangeShapeType="1"/>
            </p:cNvSpPr>
            <p:nvPr/>
          </p:nvSpPr>
          <p:spPr bwMode="auto">
            <a:xfrm>
              <a:off x="5840928" y="1744423"/>
              <a:ext cx="2286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058991" y="1515823"/>
              <a:ext cx="1180010" cy="649224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Mini toolbar with text 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ommands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2" name="Line 315"/>
            <p:cNvSpPr>
              <a:spLocks noChangeShapeType="1"/>
            </p:cNvSpPr>
            <p:nvPr/>
          </p:nvSpPr>
          <p:spPr bwMode="auto">
            <a:xfrm>
              <a:off x="4482509" y="2881589"/>
              <a:ext cx="15819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058990" y="2708186"/>
              <a:ext cx="1180010" cy="644613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Mini toolbar with image 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ommands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684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WordArt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B1E2A1-5A09-4B7D-B3AF-E67F9F22BB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WordArt</a:t>
            </a:r>
            <a:r>
              <a:rPr lang="en-US" dirty="0"/>
              <a:t>: A collection of predefined formatting configurations that can be applied to text.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108351" y="2815445"/>
            <a:ext cx="2745965" cy="1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19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27E25-3433-4721-870F-10C3B8ABF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B73852-FF87-4B6D-ADDF-EFFF7E98C3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Formatting Text in a Publication</a:t>
            </a:r>
          </a:p>
        </p:txBody>
      </p:sp>
    </p:spTree>
    <p:extLst>
      <p:ext uri="{BB962C8B-B14F-4D97-AF65-F5344CB8AC3E}">
        <p14:creationId xmlns:p14="http://schemas.microsoft.com/office/powerpoint/2010/main" val="1900789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65A83-5030-43C1-B1BC-428AEFA77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Paragraphs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FB49F-BBE1-44A4-A850-C528A5AA17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12B231-D859-48CB-8D5A-5259B2E80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43066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325</TotalTime>
  <Words>615</Words>
  <Application>Microsoft Office PowerPoint</Application>
  <PresentationFormat>On-screen Show (4:3)</PresentationFormat>
  <Paragraphs>107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LO Choice</vt:lpstr>
      <vt:lpstr>Formatting Text and Paragraphs in a Publication</vt:lpstr>
      <vt:lpstr>Format Text</vt:lpstr>
      <vt:lpstr>Text Editing Techniques</vt:lpstr>
      <vt:lpstr>The Format Text Box Dialog Box</vt:lpstr>
      <vt:lpstr>The Typography Group Commands</vt:lpstr>
      <vt:lpstr>The Mini Toolbar</vt:lpstr>
      <vt:lpstr>WordArt</vt:lpstr>
      <vt:lpstr>PowerPoint Presentation</vt:lpstr>
      <vt:lpstr>Format Paragraphs</vt:lpstr>
      <vt:lpstr>The Special Characters Option</vt:lpstr>
      <vt:lpstr>Indent Markers</vt:lpstr>
      <vt:lpstr>Paragraph Flow Options</vt:lpstr>
      <vt:lpstr>Bulleted Lists</vt:lpstr>
      <vt:lpstr>Numbered Lists</vt:lpstr>
      <vt:lpstr>PowerPoint Presentation</vt:lpstr>
      <vt:lpstr>Paragraph Styles</vt:lpstr>
      <vt:lpstr>PowerPoint Presentation</vt:lpstr>
      <vt:lpstr>Apply Schemes</vt:lpstr>
      <vt:lpstr>Font Schemes</vt:lpstr>
      <vt:lpstr>Color Schemes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Formatting Text and Paragraphs in a Publication</dc:title>
  <dc:creator>John Smith</dc:creator>
  <cp:lastModifiedBy>Michelle Farney</cp:lastModifiedBy>
  <cp:revision>42</cp:revision>
  <dcterms:created xsi:type="dcterms:W3CDTF">2019-11-11T07:00:46Z</dcterms:created>
  <dcterms:modified xsi:type="dcterms:W3CDTF">2020-01-15T18:54:10Z</dcterms:modified>
</cp:coreProperties>
</file>