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4"/>
  </p:notesMasterIdLst>
  <p:handoutMasterIdLst>
    <p:handoutMasterId r:id="rId35"/>
  </p:handout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91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6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>
      <p:cViewPr varScale="1">
        <p:scale>
          <a:sx n="65" d="100"/>
          <a:sy n="65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an Organization Chart from an Excel Spreadsheet</a:t>
            </a:r>
          </a:p>
          <a:p>
            <a:r>
              <a:rPr lang="en-US" dirty="0"/>
              <a:t>Generate a Pivot Diagram from an Excel Spreadsheet</a:t>
            </a:r>
          </a:p>
          <a:p>
            <a:r>
              <a:rPr lang="en-US" dirty="0"/>
              <a:t>Create a Gantt Chart from a Project File</a:t>
            </a:r>
          </a:p>
          <a:p>
            <a:r>
              <a:rPr lang="en-US" dirty="0"/>
              <a:t>Create a Timeline from a Project File</a:t>
            </a:r>
          </a:p>
          <a:p>
            <a:r>
              <a:rPr lang="en-US" dirty="0"/>
              <a:t>Connect a Map to an Access Database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Drawings to External Data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 Diagrams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57400"/>
            <a:ext cx="8607098" cy="29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5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 Diagram Template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133600"/>
            <a:ext cx="5846276" cy="3014486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765011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Selector Tool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steps to create a pivot diagram from an Excel spreadsheet are:</a:t>
            </a:r>
          </a:p>
          <a:p>
            <a:pPr>
              <a:buFont typeface="+mj-lt"/>
              <a:buAutoNum type="arabicPeriod"/>
            </a:pPr>
            <a:r>
              <a:rPr lang="en-US" dirty="0"/>
              <a:t>What data do you want to use?</a:t>
            </a:r>
          </a:p>
          <a:p>
            <a:pPr>
              <a:buFont typeface="+mj-lt"/>
              <a:buAutoNum type="arabicPeriod"/>
            </a:pPr>
            <a:r>
              <a:rPr lang="en-US" dirty="0"/>
              <a:t>What workbook do you want to import?</a:t>
            </a:r>
          </a:p>
          <a:p>
            <a:pPr>
              <a:buFont typeface="+mj-lt"/>
              <a:buAutoNum type="arabicPeriod"/>
            </a:pPr>
            <a:r>
              <a:rPr lang="en-US" dirty="0"/>
              <a:t>What worksheet or range do you want to use?</a:t>
            </a:r>
          </a:p>
          <a:p>
            <a:pPr>
              <a:buFont typeface="+mj-lt"/>
              <a:buAutoNum type="arabicPeriod"/>
            </a:pPr>
            <a:r>
              <a:rPr lang="en-US" dirty="0"/>
              <a:t>Which column and rows do you want to include?</a:t>
            </a:r>
          </a:p>
          <a:p>
            <a:pPr>
              <a:buFont typeface="+mj-lt"/>
              <a:buAutoNum type="arabicPeriod"/>
            </a:pPr>
            <a:r>
              <a:rPr lang="en-US" dirty="0"/>
              <a:t>Finish.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139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 DIAGRAM Tab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8" y="2743200"/>
            <a:ext cx="8610602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44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PivotDiagram Window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72" y="1242696"/>
            <a:ext cx="7622857" cy="5081904"/>
          </a:xfrm>
          <a:prstGeom prst="rect">
            <a:avLst/>
          </a:prstGeom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760572" y="2514600"/>
            <a:ext cx="2211228" cy="3505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ln w="19050">
                <a:solidFill>
                  <a:srgbClr val="C00000"/>
                </a:solidFill>
              </a:ln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69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Project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348372"/>
            <a:ext cx="8032338" cy="482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45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90" y="1962600"/>
            <a:ext cx="8247619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18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Gantt Chart Template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7" y="1457895"/>
            <a:ext cx="7657143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57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 Options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428" y="2191152"/>
            <a:ext cx="5857143" cy="3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576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Import Project Data Wizard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steps to create a Gantt chart from a Project file are:</a:t>
            </a:r>
          </a:p>
          <a:p>
            <a:pPr>
              <a:buFont typeface="+mj-lt"/>
              <a:buAutoNum type="arabicPeriod"/>
            </a:pPr>
            <a:r>
              <a:rPr lang="en-US" dirty="0"/>
              <a:t>Choose whether to create the Gantt chart from a Project file (or other data source) or manually enter information in the wizard</a:t>
            </a:r>
          </a:p>
          <a:p>
            <a:pPr>
              <a:buFont typeface="+mj-lt"/>
              <a:buAutoNum type="arabicPeriod"/>
            </a:pPr>
            <a:r>
              <a:rPr lang="en-US" dirty="0"/>
              <a:t>Indicate the format of the data source</a:t>
            </a:r>
          </a:p>
          <a:p>
            <a:pPr>
              <a:buFont typeface="+mj-lt"/>
              <a:buAutoNum type="arabicPeriod"/>
            </a:pPr>
            <a:r>
              <a:rPr lang="en-US" dirty="0"/>
              <a:t>Indicate the location of the data file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the time scale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which task types to include</a:t>
            </a:r>
          </a:p>
          <a:p>
            <a:pPr>
              <a:buFont typeface="+mj-lt"/>
              <a:buAutoNum type="arabicPeriod"/>
            </a:pPr>
            <a:r>
              <a:rPr lang="en-US" dirty="0"/>
              <a:t>Finish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282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Benefits of Linking to External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generate drawings automatically rather than manually</a:t>
            </a:r>
          </a:p>
          <a:p>
            <a:r>
              <a:rPr lang="en-US" dirty="0"/>
              <a:t>You can easily update drawings when the source data changes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580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GANTT CHART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52" y="2886257"/>
            <a:ext cx="8038095" cy="1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84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3200"/>
            <a:ext cx="7970203" cy="152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24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Timeline Template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515038"/>
            <a:ext cx="7580952" cy="4504762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369584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TIMELINE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819400"/>
            <a:ext cx="5048487" cy="15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97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Import Timeline Wizard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steps in the Import Timeline wizard are: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a Microsoft Project file to import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the task levels to include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shapes for the timeline</a:t>
            </a:r>
          </a:p>
          <a:p>
            <a:pPr>
              <a:buFont typeface="+mj-lt"/>
              <a:buAutoNum type="arabicPeriod"/>
            </a:pPr>
            <a:r>
              <a:rPr lang="en-US" dirty="0"/>
              <a:t>Finish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7885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Access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25" y="1600200"/>
            <a:ext cx="7369268" cy="439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91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819400"/>
            <a:ext cx="8130829" cy="15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305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Automatically Link Data Tool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steps in the Automatically Link Data Tool wizard are:</a:t>
            </a:r>
          </a:p>
          <a:p>
            <a:pPr>
              <a:buFont typeface="+mj-lt"/>
              <a:buAutoNum type="arabicPeriod"/>
            </a:pPr>
            <a:r>
              <a:rPr lang="en-US" dirty="0"/>
              <a:t>Choose to link selected shapes or all shapes on the page</a:t>
            </a:r>
          </a:p>
          <a:p>
            <a:pPr>
              <a:buFont typeface="+mj-lt"/>
              <a:buAutoNum type="arabicPeriod"/>
            </a:pPr>
            <a:r>
              <a:rPr lang="en-US" dirty="0"/>
              <a:t>Map columns in the data source to fields in the shapes</a:t>
            </a:r>
          </a:p>
          <a:p>
            <a:pPr>
              <a:buFont typeface="+mj-lt"/>
              <a:buAutoNum type="arabicPeriod"/>
            </a:pPr>
            <a:r>
              <a:rPr lang="en-US" dirty="0"/>
              <a:t>Finish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488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Shape Data Window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88" y="1302092"/>
            <a:ext cx="7544012" cy="50225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62389" y="1397904"/>
            <a:ext cx="2667000" cy="2952188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n w="19050">
                <a:solidFill>
                  <a:srgbClr val="C0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840578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External Data Window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514600" y="967066"/>
            <a:ext cx="3870823" cy="5443393"/>
            <a:chOff x="2348397" y="944881"/>
            <a:chExt cx="3870823" cy="544339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8397" y="944881"/>
              <a:ext cx="3840480" cy="5443393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807754" y="4639444"/>
              <a:ext cx="3411466" cy="17488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n w="19050">
                  <a:solidFill>
                    <a:srgbClr val="C00000"/>
                  </a:solidFill>
                </a:ln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247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 That Can Be Linked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702" y="1517832"/>
            <a:ext cx="4364214" cy="435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950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Data Graphics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37601"/>
              </p:ext>
            </p:extLst>
          </p:nvPr>
        </p:nvGraphicFramePr>
        <p:xfrm>
          <a:off x="993620" y="2080566"/>
          <a:ext cx="7239000" cy="3243072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Used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No Data Graphic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Turn off the display of data.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Available Data Graphics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Choose a data display format.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 New Data Graphic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Build a new data display format. When you select this option, Visio opens a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New Data Graphic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dialog box, in which you can choose the data fields to show, select a method for displaying each field, pick a style of each method, and fine-tune the style.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Edit Data Graphic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the data display format currently applied to the shape.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83996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Apply after Linking Data to Shapes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Apply the data graphic automatically each time you link a record to 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shape.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324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2682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Legend Options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583189"/>
            <a:ext cx="2417857" cy="222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157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What types of data sources are used in your company?</a:t>
            </a:r>
          </a:p>
          <a:p>
            <a:r>
              <a:rPr lang="en-US"/>
              <a:t>What kinds of drawings might you link to your company's data sources?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Reflective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Quick Import Feature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361675"/>
            <a:ext cx="5043432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61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Organization Chart Wizard Template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905000"/>
            <a:ext cx="6017723" cy="361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80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Steps to Import Data by Using the Organization Chart Wizard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Choose whether to create the chart from a data source or manually enter information in the wizard</a:t>
            </a:r>
          </a:p>
          <a:p>
            <a:pPr>
              <a:buFont typeface="+mj-lt"/>
              <a:buAutoNum type="arabicPeriod"/>
            </a:pPr>
            <a:r>
              <a:rPr lang="en-US" dirty="0"/>
              <a:t>Indicate the format of the data source</a:t>
            </a:r>
          </a:p>
          <a:p>
            <a:pPr>
              <a:buFont typeface="+mj-lt"/>
              <a:buAutoNum type="arabicPeriod"/>
            </a:pPr>
            <a:r>
              <a:rPr lang="en-US" dirty="0"/>
              <a:t>Indicate the location of the data file and the language used</a:t>
            </a:r>
          </a:p>
          <a:p>
            <a:pPr>
              <a:buFont typeface="+mj-lt"/>
              <a:buAutoNum type="arabicPeriod"/>
            </a:pPr>
            <a:r>
              <a:rPr lang="en-US" dirty="0"/>
              <a:t>Map the columns in the spreadsheet to the fields in the wizard</a:t>
            </a:r>
          </a:p>
          <a:p>
            <a:pPr>
              <a:buFont typeface="+mj-lt"/>
              <a:buAutoNum type="arabicPeriod"/>
            </a:pPr>
            <a:r>
              <a:rPr lang="en-US" dirty="0"/>
              <a:t>Choose which columns of data from the spreadsheet to display in the organization chart</a:t>
            </a:r>
          </a:p>
          <a:p>
            <a:pPr>
              <a:buFont typeface="+mj-lt"/>
              <a:buAutoNum type="arabicPeriod"/>
            </a:pPr>
            <a:r>
              <a:rPr lang="en-US" dirty="0"/>
              <a:t>Choose which columns of data from the spreadsheet to add as shape data fields</a:t>
            </a:r>
          </a:p>
          <a:p>
            <a:pPr>
              <a:buFont typeface="+mj-lt"/>
              <a:buAutoNum type="arabicPeriod"/>
            </a:pPr>
            <a:r>
              <a:rPr lang="en-US" dirty="0"/>
              <a:t>Indicate the location of photos to import</a:t>
            </a:r>
          </a:p>
          <a:p>
            <a:pPr>
              <a:buFont typeface="+mj-lt"/>
              <a:buAutoNum type="arabicPeriod"/>
            </a:pPr>
            <a:r>
              <a:rPr lang="en-US" dirty="0"/>
              <a:t>Choose how you want the chart to be displayed, and finish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341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Spreadsheet Columns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905000" y="2014222"/>
            <a:ext cx="5438095" cy="3361905"/>
            <a:chOff x="1676400" y="1143000"/>
            <a:chExt cx="5438095" cy="336190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6400" y="1143000"/>
              <a:ext cx="5438095" cy="3361905"/>
            </a:xfrm>
            <a:prstGeom prst="rect">
              <a:avLst/>
            </a:prstGeom>
            <a:ln>
              <a:solidFill>
                <a:srgbClr val="C4C4C4"/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1905000" y="2386264"/>
              <a:ext cx="4295775" cy="2286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ln w="12700"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001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Team Relationships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699" y="1789403"/>
            <a:ext cx="4528885" cy="381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69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Compare Organization Data Feature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055654"/>
            <a:ext cx="4876524" cy="327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1180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448</TotalTime>
  <Words>616</Words>
  <Application>Microsoft Office PowerPoint</Application>
  <PresentationFormat>On-screen Show (4:3)</PresentationFormat>
  <Paragraphs>116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Myriad Pro</vt:lpstr>
      <vt:lpstr>LO Choice</vt:lpstr>
      <vt:lpstr>Connecting Drawings to External Data</vt:lpstr>
      <vt:lpstr>The Benefits of Linking to External Data</vt:lpstr>
      <vt:lpstr>Data Types That Can Be Linked</vt:lpstr>
      <vt:lpstr>The Quick Import Feature</vt:lpstr>
      <vt:lpstr>The Organization Chart Wizard Template</vt:lpstr>
      <vt:lpstr>Steps to Import Data by Using the Organization Chart Wizard</vt:lpstr>
      <vt:lpstr>Excel Spreadsheet Columns</vt:lpstr>
      <vt:lpstr>Virtual Team Relationships</vt:lpstr>
      <vt:lpstr>The Compare Organization Data Feature</vt:lpstr>
      <vt:lpstr>Pivot Diagrams</vt:lpstr>
      <vt:lpstr>The Pivot Diagram Template</vt:lpstr>
      <vt:lpstr>The Data Selector Tool</vt:lpstr>
      <vt:lpstr>The PIVOT DIAGRAM Tab</vt:lpstr>
      <vt:lpstr>The PivotDiagram Window</vt:lpstr>
      <vt:lpstr>Microsoft Project</vt:lpstr>
      <vt:lpstr>Gantt Charts</vt:lpstr>
      <vt:lpstr>The Gantt Chart Template</vt:lpstr>
      <vt:lpstr>Gantt Chart Options</vt:lpstr>
      <vt:lpstr>The Import Project Data Wizard</vt:lpstr>
      <vt:lpstr>The GANTT CHART Tab</vt:lpstr>
      <vt:lpstr>Timelines</vt:lpstr>
      <vt:lpstr>The Timeline Template</vt:lpstr>
      <vt:lpstr>The TIMELINE Tab</vt:lpstr>
      <vt:lpstr>The Import Timeline Wizard</vt:lpstr>
      <vt:lpstr>Microsoft Access</vt:lpstr>
      <vt:lpstr>The Data Tab</vt:lpstr>
      <vt:lpstr>The Automatically Link Data Tool</vt:lpstr>
      <vt:lpstr>The Shape Data Window</vt:lpstr>
      <vt:lpstr>The External Data Window</vt:lpstr>
      <vt:lpstr>Advanced Data Graphics</vt:lpstr>
      <vt:lpstr>Legend Options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Tricia Murphy</cp:lastModifiedBy>
  <cp:revision>107</cp:revision>
  <dcterms:created xsi:type="dcterms:W3CDTF">2016-03-09T06:25:12Z</dcterms:created>
  <dcterms:modified xsi:type="dcterms:W3CDTF">2016-05-25T19:36:39Z</dcterms:modified>
</cp:coreProperties>
</file>