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2"/>
  </p:notesMasterIdLst>
  <p:handoutMasterIdLst>
    <p:handoutMasterId r:id="rId13"/>
  </p:handoutMasterIdLst>
  <p:sldIdLst>
    <p:sldId id="261" r:id="rId2"/>
    <p:sldId id="262" r:id="rId3"/>
    <p:sldId id="263" r:id="rId4"/>
    <p:sldId id="267" r:id="rId5"/>
    <p:sldId id="265" r:id="rId6"/>
    <p:sldId id="268" r:id="rId7"/>
    <p:sldId id="264" r:id="rId8"/>
    <p:sldId id="266" r:id="rId9"/>
    <p:sldId id="26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376" autoAdjust="0"/>
  </p:normalViewPr>
  <p:slideViewPr>
    <p:cSldViewPr>
      <p:cViewPr varScale="1">
        <p:scale>
          <a:sx n="60" d="100"/>
          <a:sy n="60" d="100"/>
        </p:scale>
        <p:origin x="16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877" y="98425"/>
            <a:ext cx="7772400" cy="8394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18012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7932614" cy="844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2015 Logical Operations, Inc. All rights reserved.</a:t>
            </a:r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2016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0" r:id="rId5"/>
    <p:sldLayoutId id="2147483804" r:id="rId6"/>
    <p:sldLayoutId id="2147483811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2" r:id="rId13"/>
    <p:sldLayoutId id="2147483813" r:id="rId14"/>
    <p:sldLayoutId id="2147483814" r:id="rId15"/>
    <p:sldLayoutId id="214748381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 Business Processes</a:t>
            </a:r>
          </a:p>
          <a:p>
            <a:r>
              <a:rPr lang="en-US" dirty="0"/>
              <a:t>Model Software Architecture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Diagram Standards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 your company, what business processes might you model with Visio's BPMN template?</a:t>
            </a:r>
          </a:p>
          <a:p>
            <a:r>
              <a:rPr lang="en-US"/>
              <a:t>In your company, what software architecture might you model with Visio's UML templates?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Reflective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set of related, structured activities that produce a specific business result</a:t>
            </a:r>
          </a:p>
          <a:p>
            <a:pPr lvl="1"/>
            <a:r>
              <a:rPr lang="en-US" dirty="0"/>
              <a:t>Receiving orders</a:t>
            </a:r>
          </a:p>
          <a:p>
            <a:pPr lvl="1"/>
            <a:r>
              <a:rPr lang="en-US" dirty="0"/>
              <a:t>Invoicing customers</a:t>
            </a:r>
          </a:p>
          <a:p>
            <a:pPr lvl="1"/>
            <a:r>
              <a:rPr lang="en-US" dirty="0"/>
              <a:t>Shipping products</a:t>
            </a:r>
          </a:p>
          <a:p>
            <a:pPr lvl="1"/>
            <a:r>
              <a:rPr lang="en-US" dirty="0"/>
              <a:t>Updating employee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2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BPMN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31" y="2142701"/>
            <a:ext cx="8697539" cy="303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54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Elements of BPMN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71" y="1748889"/>
            <a:ext cx="2763367" cy="4764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40" y="2931656"/>
            <a:ext cx="3096057" cy="685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21" y="4320823"/>
            <a:ext cx="2172003" cy="10574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953" y="1739662"/>
            <a:ext cx="3200847" cy="2857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770" y="2426594"/>
            <a:ext cx="1952898" cy="8383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780" y="3663578"/>
            <a:ext cx="2867425" cy="7716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047" y="4822050"/>
            <a:ext cx="2683733" cy="1350150"/>
          </a:xfrm>
          <a:prstGeom prst="rect">
            <a:avLst/>
          </a:prstGeom>
        </p:spPr>
      </p:pic>
      <p:sp>
        <p:nvSpPr>
          <p:cNvPr id="12" name="Text Box 307"/>
          <p:cNvSpPr txBox="1">
            <a:spLocks noChangeArrowheads="1"/>
          </p:cNvSpPr>
          <p:nvPr/>
        </p:nvSpPr>
        <p:spPr bwMode="auto">
          <a:xfrm>
            <a:off x="701640" y="1336747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Events</a:t>
            </a:r>
          </a:p>
        </p:txBody>
      </p:sp>
      <p:sp>
        <p:nvSpPr>
          <p:cNvPr id="13" name="Text Box 307"/>
          <p:cNvSpPr txBox="1">
            <a:spLocks noChangeArrowheads="1"/>
          </p:cNvSpPr>
          <p:nvPr/>
        </p:nvSpPr>
        <p:spPr bwMode="auto">
          <a:xfrm>
            <a:off x="701640" y="2530197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Activities</a:t>
            </a:r>
          </a:p>
        </p:txBody>
      </p:sp>
      <p:sp>
        <p:nvSpPr>
          <p:cNvPr id="14" name="Text Box 307"/>
          <p:cNvSpPr txBox="1">
            <a:spLocks noChangeArrowheads="1"/>
          </p:cNvSpPr>
          <p:nvPr/>
        </p:nvSpPr>
        <p:spPr bwMode="auto">
          <a:xfrm>
            <a:off x="701640" y="3984304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Gateways</a:t>
            </a:r>
          </a:p>
        </p:txBody>
      </p:sp>
      <p:sp>
        <p:nvSpPr>
          <p:cNvPr id="15" name="Text Box 307"/>
          <p:cNvSpPr txBox="1">
            <a:spLocks noChangeArrowheads="1"/>
          </p:cNvSpPr>
          <p:nvPr/>
        </p:nvSpPr>
        <p:spPr bwMode="auto">
          <a:xfrm>
            <a:off x="5104953" y="1315172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Flows</a:t>
            </a:r>
          </a:p>
        </p:txBody>
      </p:sp>
      <p:sp>
        <p:nvSpPr>
          <p:cNvPr id="16" name="Text Box 307"/>
          <p:cNvSpPr txBox="1">
            <a:spLocks noChangeArrowheads="1"/>
          </p:cNvSpPr>
          <p:nvPr/>
        </p:nvSpPr>
        <p:spPr bwMode="auto">
          <a:xfrm>
            <a:off x="5104953" y="2138953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Data</a:t>
            </a:r>
          </a:p>
        </p:txBody>
      </p:sp>
      <p:sp>
        <p:nvSpPr>
          <p:cNvPr id="17" name="Text Box 307"/>
          <p:cNvSpPr txBox="1">
            <a:spLocks noChangeArrowheads="1"/>
          </p:cNvSpPr>
          <p:nvPr/>
        </p:nvSpPr>
        <p:spPr bwMode="auto">
          <a:xfrm>
            <a:off x="5082770" y="3422891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Artifacts</a:t>
            </a:r>
          </a:p>
        </p:txBody>
      </p:sp>
      <p:sp>
        <p:nvSpPr>
          <p:cNvPr id="18" name="Text Box 307"/>
          <p:cNvSpPr txBox="1">
            <a:spLocks noChangeArrowheads="1"/>
          </p:cNvSpPr>
          <p:nvPr/>
        </p:nvSpPr>
        <p:spPr bwMode="auto">
          <a:xfrm>
            <a:off x="5067274" y="4362772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Swimlanes</a:t>
            </a:r>
          </a:p>
        </p:txBody>
      </p:sp>
    </p:spTree>
    <p:extLst>
      <p:ext uri="{BB962C8B-B14F-4D97-AF65-F5344CB8AC3E}">
        <p14:creationId xmlns:p14="http://schemas.microsoft.com/office/powerpoint/2010/main" val="2936303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BPMN Diagram Template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009" y="1066800"/>
            <a:ext cx="2700191" cy="534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835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BPMN Diagram for Quoting Process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97077"/>
            <a:ext cx="8622381" cy="533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8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UML Standards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82737"/>
              </p:ext>
            </p:extLst>
          </p:nvPr>
        </p:nvGraphicFramePr>
        <p:xfrm>
          <a:off x="986693" y="1625583"/>
          <a:ext cx="7239000" cy="4139184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Categories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Types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Structure diagrams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Emphasize what things must be present in the system being modeled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Class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Component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Deployment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Object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Package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Profile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Composite Structure Diagrams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Behavior diagrams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Emphasize what must happen in the system being modeled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 Case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Activity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State Machine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Sequence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Communication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Timing Diagrams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DDC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Interaction Overview Diagrams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037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UML Templates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000" y="1188600"/>
            <a:ext cx="5440000" cy="51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41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for Web Portal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295400"/>
            <a:ext cx="4000000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72094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Visuals Template 3_0.potx" id="{A8668A79-81EE-4243-8359-AAA41D624B22}" vid="{0CFEE09C-C1E5-4BE2-A54B-E6540CA8EB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Visuals Template 3_0</Template>
  <TotalTime>146</TotalTime>
  <Words>163</Words>
  <Application>Microsoft Office PowerPoint</Application>
  <PresentationFormat>On-screen Show (4:3)</PresentationFormat>
  <Paragraphs>56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Myriad Pro</vt:lpstr>
      <vt:lpstr>LO Choice</vt:lpstr>
      <vt:lpstr>Using Diagram Standards</vt:lpstr>
      <vt:lpstr>Business Processes</vt:lpstr>
      <vt:lpstr>BPMN</vt:lpstr>
      <vt:lpstr>Basic Elements of BPMN</vt:lpstr>
      <vt:lpstr>The BPMN Diagram Template</vt:lpstr>
      <vt:lpstr>BPMN Diagram for Quoting Process</vt:lpstr>
      <vt:lpstr>UML Standards</vt:lpstr>
      <vt:lpstr>UML Templates</vt:lpstr>
      <vt:lpstr>Use Cases for Web Portal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Diagram Standards</dc:title>
  <dc:creator>Jack Fuller</dc:creator>
  <cp:lastModifiedBy>Tricia Murphy</cp:lastModifiedBy>
  <cp:revision>31</cp:revision>
  <dcterms:created xsi:type="dcterms:W3CDTF">2016-03-28T10:13:37Z</dcterms:created>
  <dcterms:modified xsi:type="dcterms:W3CDTF">2016-05-25T19:46:00Z</dcterms:modified>
</cp:coreProperties>
</file>