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2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3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4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5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9" r:id="rId2"/>
    <p:sldId id="261" r:id="rId3"/>
    <p:sldId id="281" r:id="rId4"/>
    <p:sldId id="282" r:id="rId5"/>
    <p:sldId id="283" r:id="rId6"/>
    <p:sldId id="284" r:id="rId7"/>
    <p:sldId id="262" r:id="rId8"/>
    <p:sldId id="287" r:id="rId9"/>
    <p:sldId id="286" r:id="rId10"/>
    <p:sldId id="267" r:id="rId11"/>
    <p:sldId id="268" r:id="rId12"/>
    <p:sldId id="269" r:id="rId13"/>
    <p:sldId id="270" r:id="rId14"/>
    <p:sldId id="272" r:id="rId15"/>
    <p:sldId id="274" r:id="rId16"/>
    <p:sldId id="275" r:id="rId17"/>
    <p:sldId id="288" r:id="rId18"/>
    <p:sldId id="290" r:id="rId19"/>
    <p:sldId id="289" r:id="rId20"/>
    <p:sldId id="27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79CC93D-E52E-4D84-901B-11D7331DD495}">
          <p14:sldIdLst>
            <p14:sldId id="259"/>
            <p14:sldId id="261"/>
            <p14:sldId id="281"/>
            <p14:sldId id="282"/>
            <p14:sldId id="283"/>
            <p14:sldId id="284"/>
            <p14:sldId id="262"/>
            <p14:sldId id="287"/>
            <p14:sldId id="286"/>
            <p14:sldId id="267"/>
            <p14:sldId id="268"/>
            <p14:sldId id="269"/>
            <p14:sldId id="270"/>
            <p14:sldId id="272"/>
            <p14:sldId id="274"/>
            <p14:sldId id="275"/>
            <p14:sldId id="288"/>
            <p14:sldId id="290"/>
            <p14:sldId id="289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39B2B"/>
    <a:srgbClr val="46A339"/>
    <a:srgbClr val="0142BB"/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74" autoAdjust="0"/>
    <p:restoredTop sz="84381" autoAdjust="0"/>
  </p:normalViewPr>
  <p:slideViewPr>
    <p:cSldViewPr>
      <p:cViewPr varScale="1">
        <p:scale>
          <a:sx n="59" d="100"/>
          <a:sy n="59" d="100"/>
        </p:scale>
        <p:origin x="173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11184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New Employee</c:v>
                </c:pt>
                <c:pt idx="1">
                  <c:v>1 yr</c:v>
                </c:pt>
                <c:pt idx="2">
                  <c:v>2 yr</c:v>
                </c:pt>
                <c:pt idx="3">
                  <c:v>3 yr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18728920"/>
        <c:axId val="317464808"/>
      </c:lineChart>
      <c:catAx>
        <c:axId val="3187289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17464808"/>
        <c:crosses val="autoZero"/>
        <c:auto val="1"/>
        <c:lblAlgn val="ctr"/>
        <c:lblOffset val="100"/>
        <c:noMultiLvlLbl val="0"/>
      </c:catAx>
      <c:valAx>
        <c:axId val="31746480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3187289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en-US" sz="4400" smtClean="0"/>
            <a:t>1</a:t>
          </a:r>
          <a:endParaRPr lang="en-US" sz="4400" dirty="0"/>
        </a:p>
      </dgm:t>
    </dgm:pt>
    <dgm:pt modelId="{BB568D76-3363-43D3-B00C-3359A643216C}" type="parTrans" cxnId="{F40F9561-0D4C-44CF-91EF-A92B1DBDE44B}">
      <dgm:prSet/>
      <dgm:spPr/>
      <dgm:t>
        <a:bodyPr/>
        <a:lstStyle/>
        <a:p>
          <a:endParaRPr lang="en-US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en-US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en-US" sz="4400" smtClean="0"/>
            <a:t>2</a:t>
          </a:r>
          <a:endParaRPr lang="en-US" sz="4400" dirty="0"/>
        </a:p>
      </dgm:t>
    </dgm:pt>
    <dgm:pt modelId="{FE92FC33-5E0F-4302-9E80-A69E8ACDDE56}" type="parTrans" cxnId="{B8AF1086-D7BE-446F-9133-738B599E9A7D}">
      <dgm:prSet/>
      <dgm:spPr/>
      <dgm:t>
        <a:bodyPr/>
        <a:lstStyle/>
        <a:p>
          <a:endParaRPr lang="en-US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en-US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Explore your new environment</a:t>
          </a:r>
          <a:endParaRPr lang="en-US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en-US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en-US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en-US" sz="4400" smtClean="0"/>
            <a:t>3</a:t>
          </a:r>
          <a:endParaRPr lang="en-US" sz="4400" dirty="0"/>
        </a:p>
      </dgm:t>
    </dgm:pt>
    <dgm:pt modelId="{7291E740-3E17-41B3-99D3-1D67AE37CC3F}" type="parTrans" cxnId="{7077B78D-FCDC-4519-8416-DC357ACD5043}">
      <dgm:prSet/>
      <dgm:spPr/>
      <dgm:t>
        <a:bodyPr/>
        <a:lstStyle/>
        <a:p>
          <a:endParaRPr lang="en-US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en-US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Meet your new colleagues</a:t>
          </a:r>
          <a:endParaRPr lang="en-US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en-US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en-US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Familiarize yourself with your new assignment</a:t>
          </a:r>
          <a:endParaRPr lang="en-US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en-US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en-US" sz="3200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en-US"/>
        </a:p>
      </dgm:t>
    </dgm:pt>
    <dgm:pt modelId="{7E429971-BC57-430F-BB25-C0574E5E39E3}" type="pres">
      <dgm:prSet presAssocID="{74EE5CD8-078F-4590-BF9C-A341A294A016}" presName="parentText" presStyleLbl="node1" presStyleIdx="0" presStyleCnt="3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3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en-US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en-US"/>
        </a:p>
      </dgm:t>
    </dgm:pt>
    <dgm:pt modelId="{C04276DC-EE64-470A-B8BC-09067B8045FA}" type="pres">
      <dgm:prSet presAssocID="{AA046201-5C4D-445E-BF0B-5C6D2B0A1945}" presName="parentText" presStyleLbl="node1" presStyleIdx="1" presStyleCnt="3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3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en-US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en-US"/>
        </a:p>
      </dgm:t>
    </dgm:pt>
    <dgm:pt modelId="{F5034101-5B7D-4FE7-B47A-5A48CF39606B}" type="pres">
      <dgm:prSet presAssocID="{D1776C8F-2B10-4075-8DF7-7F65AB725ED5}" presName="parentText" presStyleLbl="node1" presStyleIdx="2" presStyleCnt="3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3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</dgm:ptLst>
  <dgm:cxnLst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3D887057-7E91-45EF-8E4B-3006C2DFECB4}" type="presOf" srcId="{6BE4E373-0656-4EDC-821E-BE09C952B1F6}" destId="{C7C3E6FD-D83F-4BDA-907E-B5EE041DA931}" srcOrd="0" destOrd="0" presId="urn:microsoft.com/office/officeart/2005/8/layout/vList5"/>
    <dgm:cxn modelId="{B6416E04-E5DE-46CA-AD27-47EBE280D636}" type="presOf" srcId="{C59269D0-92A5-481C-BA64-727AFB0DD545}" destId="{B37A5355-225B-4C6F-AED7-6C620F99EECC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5417F3DF-8CAE-4E6C-ADBB-ED6F50084B8E}" type="presOf" srcId="{D1776C8F-2B10-4075-8DF7-7F65AB725ED5}" destId="{F5034101-5B7D-4FE7-B47A-5A48CF39606B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DBCA7E61-D822-40A0-A27A-D7E092386A0B}" type="presOf" srcId="{F6FEADD9-F67D-41F5-BA4C-3C84956E7F46}" destId="{AAE7A1E6-6847-453D-B55B-8A82BF138C1D}" srcOrd="0" destOrd="0" presId="urn:microsoft.com/office/officeart/2005/8/layout/vList5"/>
    <dgm:cxn modelId="{9A0DCB65-9DCB-4972-9768-1762E4116F3C}" type="presOf" srcId="{74EE5CD8-078F-4590-BF9C-A341A294A016}" destId="{7E429971-BC57-430F-BB25-C0574E5E39E3}" srcOrd="0" destOrd="0" presId="urn:microsoft.com/office/officeart/2005/8/layout/vList5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1D12F37E-DF42-400C-B5B5-A8FAF49EC0EC}" type="presOf" srcId="{1E4D3931-0DBD-4211-A24A-6AF364284B1E}" destId="{D54B1729-BC98-42C1-9C6C-D65DCBA4358F}" srcOrd="0" destOrd="0" presId="urn:microsoft.com/office/officeart/2005/8/layout/vList5"/>
    <dgm:cxn modelId="{AFF7133D-5E9D-4613-9299-006F9E49301B}" type="presOf" srcId="{AA046201-5C4D-445E-BF0B-5C6D2B0A1945}" destId="{C04276DC-EE64-470A-B8BC-09067B8045FA}" srcOrd="0" destOrd="0" presId="urn:microsoft.com/office/officeart/2005/8/layout/vList5"/>
    <dgm:cxn modelId="{1E18118B-9778-4714-A249-2B714D5427F7}" type="presParOf" srcId="{AAE7A1E6-6847-453D-B55B-8A82BF138C1D}" destId="{C4407577-18A2-46E0-8805-2838042EB67A}" srcOrd="0" destOrd="0" presId="urn:microsoft.com/office/officeart/2005/8/layout/vList5"/>
    <dgm:cxn modelId="{84152E8A-21A6-4CAF-BC09-47C13F4FFFB8}" type="presParOf" srcId="{C4407577-18A2-46E0-8805-2838042EB67A}" destId="{7E429971-BC57-430F-BB25-C0574E5E39E3}" srcOrd="0" destOrd="0" presId="urn:microsoft.com/office/officeart/2005/8/layout/vList5"/>
    <dgm:cxn modelId="{1D51832F-3B38-483B-8C08-BDD413206841}" type="presParOf" srcId="{C4407577-18A2-46E0-8805-2838042EB67A}" destId="{D54B1729-BC98-42C1-9C6C-D65DCBA4358F}" srcOrd="1" destOrd="0" presId="urn:microsoft.com/office/officeart/2005/8/layout/vList5"/>
    <dgm:cxn modelId="{F2BB24AB-7DB6-4F0F-92D8-664E0F322520}" type="presParOf" srcId="{AAE7A1E6-6847-453D-B55B-8A82BF138C1D}" destId="{AB8574CC-D4F2-4555-AEE3-F4EE58B11D03}" srcOrd="1" destOrd="0" presId="urn:microsoft.com/office/officeart/2005/8/layout/vList5"/>
    <dgm:cxn modelId="{3F47CC38-27AC-4E4E-92A2-FDE046382C80}" type="presParOf" srcId="{AAE7A1E6-6847-453D-B55B-8A82BF138C1D}" destId="{85B8F607-FDD8-476A-ADBE-E1250824F294}" srcOrd="2" destOrd="0" presId="urn:microsoft.com/office/officeart/2005/8/layout/vList5"/>
    <dgm:cxn modelId="{B4BBC5E0-69C0-4FD2-84A6-C47E62DEA28D}" type="presParOf" srcId="{85B8F607-FDD8-476A-ADBE-E1250824F294}" destId="{C04276DC-EE64-470A-B8BC-09067B8045FA}" srcOrd="0" destOrd="0" presId="urn:microsoft.com/office/officeart/2005/8/layout/vList5"/>
    <dgm:cxn modelId="{71B90C6E-E0F2-4EE1-8864-5914AAFA20A7}" type="presParOf" srcId="{85B8F607-FDD8-476A-ADBE-E1250824F294}" destId="{B37A5355-225B-4C6F-AED7-6C620F99EECC}" srcOrd="1" destOrd="0" presId="urn:microsoft.com/office/officeart/2005/8/layout/vList5"/>
    <dgm:cxn modelId="{E6DEED78-0C33-4D1D-A595-AFE4311369E4}" type="presParOf" srcId="{AAE7A1E6-6847-453D-B55B-8A82BF138C1D}" destId="{5ACAA866-A8A8-4183-97B5-CEEAB1525C60}" srcOrd="3" destOrd="0" presId="urn:microsoft.com/office/officeart/2005/8/layout/vList5"/>
    <dgm:cxn modelId="{FD2A22C3-24B0-4E4D-A3BC-79528D3FBC48}" type="presParOf" srcId="{AAE7A1E6-6847-453D-B55B-8A82BF138C1D}" destId="{477213BE-9E91-4950-8451-7F60796F47F4}" srcOrd="4" destOrd="0" presId="urn:microsoft.com/office/officeart/2005/8/layout/vList5"/>
    <dgm:cxn modelId="{2D9E3819-8AF8-4F78-AD5E-1D892BCE0381}" type="presParOf" srcId="{477213BE-9E91-4950-8451-7F60796F47F4}" destId="{F5034101-5B7D-4FE7-B47A-5A48CF39606B}" srcOrd="0" destOrd="0" presId="urn:microsoft.com/office/officeart/2005/8/layout/vList5"/>
    <dgm:cxn modelId="{5FD7E964-E46A-45B4-A545-5D657B6094BB}" type="presParOf" srcId="{477213BE-9E91-4950-8451-7F60796F47F4}" destId="{C7C3E6FD-D83F-4BDA-907E-B5EE041DA93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FDC75-7F73-4A4A-A77C-09AADF00E0EA}" type="datetimeFigureOut">
              <a:rPr lang="en-US" smtClean="0"/>
              <a:pPr/>
              <a:t>3/14/2014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9226BF-1F13-42D3-80DC-373E7ADD1E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1821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EF76B-3757-4A0B-AF93-28494465C1DD}" type="datetimeFigureOut">
              <a:rPr lang="en-US" smtClean="0"/>
              <a:pPr/>
              <a:t>3/14/2014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93FD4-8F83-4EF7-AC3F-0DC0388986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627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template can be used as a starter file for presenting training materials in a group setting.</a:t>
            </a:r>
          </a:p>
          <a:p>
            <a:endParaRPr lang="en-US" dirty="0" smtClean="0"/>
          </a:p>
          <a:p>
            <a:pPr lvl="0"/>
            <a:r>
              <a:rPr lang="en-US" sz="1200" b="1" dirty="0" smtClean="0"/>
              <a:t>Sections</a:t>
            </a:r>
            <a:endParaRPr lang="en-US" sz="1200" b="0" dirty="0" smtClean="0"/>
          </a:p>
          <a:p>
            <a:pPr lvl="0"/>
            <a:r>
              <a:rPr lang="en-US" sz="1200" b="0" dirty="0" smtClean="0"/>
              <a:t>Right-click on a slide to add sections.</a:t>
            </a:r>
            <a:r>
              <a:rPr lang="en-US" sz="1200" b="0" baseline="0" dirty="0" smtClean="0"/>
              <a:t> Sections can help to organize your slides or facilitate collaboration between multiple authors.</a:t>
            </a:r>
            <a:endParaRPr lang="en-US" sz="1200" b="0" dirty="0" smtClean="0"/>
          </a:p>
          <a:p>
            <a:pPr lvl="0"/>
            <a:endParaRPr lang="en-US" sz="1200" b="1" dirty="0" smtClean="0"/>
          </a:p>
          <a:p>
            <a:pPr lvl="0"/>
            <a:r>
              <a:rPr lang="en-US" sz="1200" b="1" dirty="0" smtClean="0"/>
              <a:t>Notes</a:t>
            </a:r>
          </a:p>
          <a:p>
            <a:pPr lvl="0"/>
            <a:r>
              <a:rPr lang="en-US" sz="1200" dirty="0" smtClean="0"/>
              <a:t>Use the Notes section for delivery notes or to provide additional details for the audience.</a:t>
            </a:r>
            <a:r>
              <a:rPr lang="en-US" sz="1200" baseline="0" dirty="0" smtClean="0"/>
              <a:t> View these notes in Presentation View during your presentation. </a:t>
            </a:r>
          </a:p>
          <a:p>
            <a:pPr lvl="0">
              <a:buFontTx/>
              <a:buNone/>
            </a:pPr>
            <a:r>
              <a:rPr lang="en-US" sz="1200" dirty="0" smtClean="0"/>
              <a:t>Keep in mind the font size (important for accessibility, visibility, videotaping, and online production)</a:t>
            </a:r>
          </a:p>
          <a:p>
            <a:pPr lvl="0"/>
            <a:endParaRPr lang="en-US" sz="1200" dirty="0" smtClean="0"/>
          </a:p>
          <a:p>
            <a:pPr lvl="0">
              <a:buFontTx/>
              <a:buNone/>
            </a:pPr>
            <a:r>
              <a:rPr lang="en-US" sz="1200" b="1" dirty="0" smtClean="0"/>
              <a:t>Coordinated colors </a:t>
            </a:r>
          </a:p>
          <a:p>
            <a:pPr lvl="0">
              <a:buFontTx/>
              <a:buNone/>
            </a:pPr>
            <a:r>
              <a:rPr lang="en-US" sz="1200" dirty="0" smtClean="0"/>
              <a:t>Pay particular attention to the graphs, charts, and text boxes.</a:t>
            </a:r>
            <a:r>
              <a:rPr lang="en-US" sz="1200" baseline="0" dirty="0" smtClean="0"/>
              <a:t> </a:t>
            </a:r>
            <a:endParaRPr lang="en-US" sz="1200" dirty="0" smtClean="0"/>
          </a:p>
          <a:p>
            <a:pPr lvl="0"/>
            <a:r>
              <a:rPr lang="en-US" sz="1200" dirty="0" smtClean="0"/>
              <a:t>Consider that attendees will print in black and white or </a:t>
            </a:r>
            <a:r>
              <a:rPr lang="en-US" sz="1200" dirty="0" err="1" smtClean="0"/>
              <a:t>grayscale</a:t>
            </a:r>
            <a:r>
              <a:rPr lang="en-US" sz="1200" dirty="0" smtClean="0"/>
              <a:t>. Run a test print to make sure your colors work when printed in pure black and white and </a:t>
            </a:r>
            <a:r>
              <a:rPr lang="en-US" sz="1200" dirty="0" err="1" smtClean="0"/>
              <a:t>grayscale</a:t>
            </a:r>
            <a:r>
              <a:rPr lang="en-US" sz="1200" dirty="0" smtClean="0"/>
              <a:t>.</a:t>
            </a:r>
          </a:p>
          <a:p>
            <a:pPr lvl="0">
              <a:buFontTx/>
              <a:buNone/>
            </a:pPr>
            <a:endParaRPr lang="en-US" sz="1200" dirty="0" smtClean="0"/>
          </a:p>
          <a:p>
            <a:pPr lvl="0">
              <a:buFontTx/>
              <a:buNone/>
            </a:pPr>
            <a:r>
              <a:rPr lang="en-US" sz="1200" b="1" dirty="0" smtClean="0"/>
              <a:t>Graphics, tables, and graphs</a:t>
            </a:r>
          </a:p>
          <a:p>
            <a:pPr lvl="0"/>
            <a:r>
              <a:rPr lang="en-US" sz="1200" dirty="0" smtClean="0"/>
              <a:t>Keep it simple: If possible, use consistent, non-distracting styles and colors.</a:t>
            </a:r>
          </a:p>
          <a:p>
            <a:pPr lvl="0"/>
            <a:r>
              <a:rPr lang="en-US" sz="1200" dirty="0" smtClean="0"/>
              <a:t>Label all graphs and tables.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4810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slides to each topic section as necessary, including slides with tables, graphs, and images. </a:t>
            </a:r>
          </a:p>
          <a:p>
            <a:r>
              <a:rPr lang="en-US" dirty="0" smtClean="0"/>
              <a:t>See next section for sample</a:t>
            </a:r>
            <a:r>
              <a:rPr lang="en-US" baseline="0" dirty="0" smtClean="0"/>
              <a:t> </a:t>
            </a:r>
            <a:r>
              <a:rPr lang="en-US" dirty="0" smtClean="0"/>
              <a:t>table,</a:t>
            </a:r>
            <a:r>
              <a:rPr lang="en-US" baseline="0" dirty="0" smtClean="0"/>
              <a:t> graph, image, and video layouts.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4484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Keep it brief. Make your text as brief as possible to maintain a larger font size.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081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Microsoft </a:t>
            </a:r>
            <a:r>
              <a:rPr lang="en-US" b="1" smtClean="0"/>
              <a:t>Engineering Excellence</a:t>
            </a:r>
            <a:endParaRPr lang="en-US" smtClean="0"/>
          </a:p>
        </p:txBody>
      </p:sp>
      <p:sp>
        <p:nvSpPr>
          <p:cNvPr id="46083" name="Rectangle 25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Microsoft Confidential</a:t>
            </a:r>
          </a:p>
        </p:txBody>
      </p:sp>
      <p:sp>
        <p:nvSpPr>
          <p:cNvPr id="46084" name="Rectangle 2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C51ECC-86A3-4073-ADEB-F5E3C216F85C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46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450850"/>
            <a:ext cx="4572000" cy="3429000"/>
          </a:xfrm>
          <a:ln/>
        </p:spPr>
      </p:sp>
      <p:sp>
        <p:nvSpPr>
          <p:cNvPr id="46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492" y="4130103"/>
            <a:ext cx="6261652" cy="4593861"/>
          </a:xfrm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016385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Microsoft </a:t>
            </a:r>
            <a:r>
              <a:rPr lang="en-US" b="1" smtClean="0"/>
              <a:t>Engineering Excellence</a:t>
            </a:r>
            <a:endParaRPr lang="en-US" smtClean="0"/>
          </a:p>
        </p:txBody>
      </p:sp>
      <p:sp>
        <p:nvSpPr>
          <p:cNvPr id="47107" name="Rectangle 25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Microsoft Confidential</a:t>
            </a:r>
          </a:p>
        </p:txBody>
      </p:sp>
      <p:sp>
        <p:nvSpPr>
          <p:cNvPr id="47108" name="Rectangle 2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19570C-A909-40C0-B9F8-7AD3BA2C3C56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471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450850"/>
            <a:ext cx="4572000" cy="3429000"/>
          </a:xfrm>
          <a:ln/>
        </p:spPr>
      </p:sp>
      <p:sp>
        <p:nvSpPr>
          <p:cNvPr id="471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492" y="4130103"/>
            <a:ext cx="6261652" cy="4593861"/>
          </a:xfrm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If there is relevant</a:t>
            </a:r>
            <a:r>
              <a:rPr lang="en-US" baseline="0" dirty="0" smtClean="0"/>
              <a:t> video content, such as a case study video, demo of a product, or other training materials, include it in the presentation as well. </a:t>
            </a:r>
            <a:endParaRPr lang="en-US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921661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a case study or</a:t>
            </a:r>
            <a:r>
              <a:rPr lang="en-US" baseline="0" dirty="0" smtClean="0"/>
              <a:t> class simulation to encourage discussion and apply lessons.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108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</a:t>
            </a:r>
            <a:r>
              <a:rPr lang="en-US" baseline="0" dirty="0" smtClean="0"/>
              <a:t> outcomes of the case study or class simulation.</a:t>
            </a:r>
          </a:p>
          <a:p>
            <a:r>
              <a:rPr lang="en-US" baseline="0" dirty="0" smtClean="0"/>
              <a:t>Cover best practices.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5508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Summarize presentation content by restating the important points from the lessons.</a:t>
            </a:r>
          </a:p>
          <a:p>
            <a:r>
              <a:rPr lang="en-US" dirty="0" smtClean="0"/>
              <a:t>What do you want the audience to remember when they leave your presentation?</a:t>
            </a:r>
          </a:p>
          <a:p>
            <a:endParaRPr lang="en-US" dirty="0" smtClean="0"/>
          </a:p>
          <a:p>
            <a:r>
              <a:rPr lang="en-US" dirty="0" smtClean="0"/>
              <a:t>Save your presentation to a video for easy distribution (To create a video, click the File tab, and then click Share.  Under File Types, click Create a Video.)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2092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Smart Guides automatically appear when your objects, such as pictures, shapes, and more, are close to even, and they also tell you when objects are spaced evenly.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834A3E-43D3-426C-9DCE-B3DC7657755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3708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Capture the exact color from an object on your screen, and then apply it to any shape. </a:t>
            </a:r>
          </a:p>
          <a:p>
            <a:endParaRPr lang="en-US" dirty="0" smtClean="0"/>
          </a:p>
          <a:p>
            <a:r>
              <a:rPr lang="en-US" dirty="0" smtClean="0"/>
              <a:t>Select the object to be recolor</a:t>
            </a:r>
            <a:r>
              <a:rPr lang="en-US" baseline="0" dirty="0" smtClean="0"/>
              <a:t> then select Shape Fill and Eyedropper.  Click the dropper on the desired color on or within an object or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834A3E-43D3-426C-9DCE-B3DC7657755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2596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dirty="0" smtClean="0"/>
              <a:t>Microsoft </a:t>
            </a:r>
            <a:r>
              <a:rPr lang="en-US" b="1" dirty="0" smtClean="0"/>
              <a:t>Engineering Excellence</a:t>
            </a:r>
            <a:endParaRPr lang="en-US" dirty="0" smtClean="0"/>
          </a:p>
        </p:txBody>
      </p:sp>
      <p:sp>
        <p:nvSpPr>
          <p:cNvPr id="41987" name="Rectangle 25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Microsoft Confidential</a:t>
            </a:r>
          </a:p>
        </p:txBody>
      </p:sp>
      <p:sp>
        <p:nvSpPr>
          <p:cNvPr id="41988" name="Rectangle 2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B44A5F-6CE4-493C-A0D7-6834FF76660C}" type="slidenum">
              <a:rPr lang="en-US" smtClean="0"/>
              <a:pPr/>
              <a:t>20</a:t>
            </a:fld>
            <a:endParaRPr lang="en-US" dirty="0" smtClean="0"/>
          </a:p>
        </p:txBody>
      </p:sp>
      <p:sp>
        <p:nvSpPr>
          <p:cNvPr id="419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450850"/>
            <a:ext cx="4572000" cy="3429000"/>
          </a:xfrm>
          <a:ln/>
        </p:spPr>
      </p:sp>
      <p:sp>
        <p:nvSpPr>
          <p:cNvPr id="419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492" y="4130104"/>
            <a:ext cx="6261652" cy="4554823"/>
          </a:xfrm>
          <a:noFill/>
          <a:ln/>
        </p:spPr>
        <p:txBody>
          <a:bodyPr/>
          <a:lstStyle/>
          <a:p>
            <a:pPr>
              <a:buFontTx/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50511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7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This is another option</a:t>
            </a:r>
            <a:r>
              <a:rPr lang="en-US" sz="1200" baseline="0" dirty="0" smtClean="0"/>
              <a:t> for an Overview slides using transitions.</a:t>
            </a: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424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418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659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9840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dirty="0" smtClean="0"/>
              <a:t>This is another option</a:t>
            </a:r>
            <a:r>
              <a:rPr lang="en-US" sz="1200" baseline="0" dirty="0" smtClean="0"/>
              <a:t> for an Overview slide.</a:t>
            </a:r>
            <a:endParaRPr lang="en-US" sz="1200" dirty="0" smtClean="0"/>
          </a:p>
          <a:p>
            <a:pPr marL="228600" indent="-228600">
              <a:buFont typeface="+mj-lt"/>
              <a:buNone/>
            </a:pPr>
            <a:endParaRPr lang="en-US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  <p:extLst>
      <p:ext uri="{BB962C8B-B14F-4D97-AF65-F5344CB8AC3E}">
        <p14:creationId xmlns:p14="http://schemas.microsoft.com/office/powerpoint/2010/main" val="28908426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 smtClean="0"/>
              <a:t>What</a:t>
            </a:r>
            <a:r>
              <a:rPr lang="en-US" b="0" baseline="0" dirty="0" smtClean="0"/>
              <a:t> will the audience be able to do after this training is complete?</a:t>
            </a:r>
            <a:r>
              <a:rPr lang="en-US" dirty="0" smtClean="0"/>
              <a:t> Briefly describe each objective how the audience</a:t>
            </a:r>
            <a:r>
              <a:rPr lang="en-US" baseline="0" dirty="0" smtClean="0"/>
              <a:t> </a:t>
            </a:r>
            <a:r>
              <a:rPr lang="en-US" dirty="0" smtClean="0"/>
              <a:t>will benefit from this</a:t>
            </a:r>
            <a:r>
              <a:rPr lang="en-US" baseline="0" dirty="0" smtClean="0"/>
              <a:t> presentation.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4463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Use a section header for each of the topics, so there is a clear transition to the audience.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473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>
              <a:defRPr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>
              <a:buNone/>
              <a:defRPr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</a:lstStyle>
          <a:p>
            <a:r>
              <a:rPr lang="en-US" dirty="0" smtClean="0"/>
              <a:t>Company Logo</a:t>
            </a:r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5600"/>
            <a:ext cx="81946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3100" y="1497013"/>
            <a:ext cx="3975100" cy="4759325"/>
          </a:xfrm>
        </p:spPr>
        <p:txBody>
          <a:bodyPr/>
          <a:lstStyle>
            <a:lvl4pPr>
              <a:defRPr baseline="0"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37760" y="1497013"/>
            <a:ext cx="3977640" cy="4759325"/>
          </a:xfrm>
        </p:spPr>
        <p:txBody>
          <a:bodyPr/>
          <a:lstStyle>
            <a:lvl4pPr>
              <a:defRPr baseline="0"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rPr lang="en-US" smtClean="0"/>
              <a:pPr/>
              <a:t>3/14/2014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3/14/2014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3/14/2014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groun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rPr lang="en-US" smtClean="0"/>
              <a:pPr/>
              <a:t>3/14/2014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048000"/>
            <a:ext cx="4343400" cy="1362075"/>
          </a:xfrm>
        </p:spPr>
        <p:txBody>
          <a:bodyPr anchor="b" anchorCtr="0"/>
          <a:lstStyle>
            <a:lvl1pPr algn="l">
              <a:defRPr sz="4000"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 smtClean="0"/>
              <a:t>Company Logo</a:t>
            </a:r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>
              <a:defRPr lang="en-US" dirty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3/14/2014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3/14/2014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3/14/2014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3/14/2014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rPr lang="en-US" smtClean="0"/>
              <a:pPr/>
              <a:t>3/14/2014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" y="-109183"/>
            <a:ext cx="818707" cy="70831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6" r:id="rId6"/>
    <p:sldLayoutId id="2147483657" r:id="rId7"/>
    <p:sldLayoutId id="2147483658" r:id="rId8"/>
    <p:sldLayoutId id="2147483659" r:id="rId9"/>
    <p:sldLayoutId id="2147483662" r:id="rId10"/>
    <p:sldLayoutId id="2147483654" r:id="rId11"/>
    <p:sldLayoutId id="2147483655" r:id="rId12"/>
    <p:sldLayoutId id="2147483663" r:id="rId13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en-US" sz="4400" kern="1200" dirty="0" smtClean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1.jpeg"/><Relationship Id="rId5" Type="http://schemas.openxmlformats.org/officeDocument/2006/relationships/chart" Target="../charts/chart1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mailto:Mavis@greatcompany.com" TargetMode="External"/><Relationship Id="rId3" Type="http://schemas.openxmlformats.org/officeDocument/2006/relationships/tags" Target="../tags/tag14.xml"/><Relationship Id="rId7" Type="http://schemas.openxmlformats.org/officeDocument/2006/relationships/hyperlink" Target="mailto:Dee@greatcompany.Com" TargetMode="Externa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hyperlink" Target="mailto:Jim@greatcompany.com" TargetMode="Externa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9" Type="http://schemas.openxmlformats.org/officeDocument/2006/relationships/hyperlink" Target="mailto:Doug@company.com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notesSlide" Target="../notesSlides/notesSlide12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slideLayout" Target="../slideLayouts/slideLayout11.xml"/><Relationship Id="rId5" Type="http://schemas.openxmlformats.org/officeDocument/2006/relationships/tags" Target="../tags/tag19.xml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2.jpe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13.jpe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13.jpe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notesSlide" Target="../notesSlides/notes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0.jpe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Training New Employees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+mn-lt"/>
              </a:rPr>
              <a:t>Presenter Name</a:t>
            </a:r>
          </a:p>
          <a:p>
            <a:r>
              <a:rPr lang="en-US" sz="2400" dirty="0" smtClean="0">
                <a:latin typeface="+mn-lt"/>
              </a:rPr>
              <a:t>Presentation Date</a:t>
            </a:r>
            <a:endParaRPr lang="en-US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41248" y="152400"/>
            <a:ext cx="5178552" cy="1143000"/>
          </a:xfrm>
        </p:spPr>
        <p:txBody>
          <a:bodyPr/>
          <a:lstStyle/>
          <a:p>
            <a:r>
              <a:rPr lang="en-US" dirty="0" smtClean="0"/>
              <a:t>New Work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295400"/>
            <a:ext cx="5257800" cy="1066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technology learning curve</a:t>
            </a:r>
            <a:endParaRPr lang="en-US" dirty="0"/>
          </a:p>
        </p:txBody>
      </p:sp>
      <p:graphicFrame>
        <p:nvGraphicFramePr>
          <p:cNvPr id="3" name="Chart 2"/>
          <p:cNvGraphicFramePr/>
          <p:nvPr/>
        </p:nvGraphicFramePr>
        <p:xfrm>
          <a:off x="1050414" y="2333812"/>
          <a:ext cx="47625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8400" y="0"/>
            <a:ext cx="2997200" cy="6858000"/>
          </a:xfrm>
          <a:prstGeom prst="rect">
            <a:avLst/>
          </a:prstGeom>
        </p:spPr>
      </p:pic>
      <p:sp>
        <p:nvSpPr>
          <p:cNvPr id="6" name="5-Point Star 5"/>
          <p:cNvSpPr/>
          <p:nvPr/>
        </p:nvSpPr>
        <p:spPr>
          <a:xfrm>
            <a:off x="4953000" y="2286000"/>
            <a:ext cx="685800" cy="685800"/>
          </a:xfrm>
          <a:prstGeom prst="star5">
            <a:avLst/>
          </a:prstGeom>
          <a:solidFill>
            <a:schemeClr val="accent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Who’s Who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2041634" y="1838434"/>
          <a:ext cx="5486400" cy="33274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866507"/>
                <a:gridCol w="3619893"/>
              </a:tblGrid>
              <a:tr h="665480">
                <a:tc>
                  <a:txBody>
                    <a:bodyPr/>
                    <a:lstStyle/>
                    <a:p>
                      <a:r>
                        <a:rPr lang="en-US" dirty="0" smtClean="0"/>
                        <a:t>Lead</a:t>
                      </a:r>
                      <a:endParaRPr lang="en-US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Contact information</a:t>
                      </a:r>
                      <a:endParaRPr lang="en-US" dirty="0"/>
                    </a:p>
                  </a:txBody>
                  <a:tcPr anchor="b"/>
                </a:tc>
              </a:tr>
              <a:tr h="665480">
                <a:tc>
                  <a:txBody>
                    <a:bodyPr/>
                    <a:lstStyle/>
                    <a:p>
                      <a:r>
                        <a:rPr lang="en-US" dirty="0" smtClean="0"/>
                        <a:t>Jim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6"/>
                        </a:rPr>
                        <a:t>Jim@company.com</a:t>
                      </a:r>
                      <a:endParaRPr lang="en-US" dirty="0"/>
                    </a:p>
                  </a:txBody>
                  <a:tcPr/>
                </a:tc>
              </a:tr>
              <a:tr h="665480">
                <a:tc>
                  <a:txBody>
                    <a:bodyPr/>
                    <a:lstStyle/>
                    <a:p>
                      <a:r>
                        <a:rPr lang="en-US" dirty="0" smtClean="0"/>
                        <a:t>Dee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7"/>
                        </a:rPr>
                        <a:t>Dee@gcompany.com</a:t>
                      </a:r>
                      <a:endParaRPr lang="en-US" dirty="0"/>
                    </a:p>
                  </a:txBody>
                  <a:tcPr/>
                </a:tc>
              </a:tr>
              <a:tr h="665480">
                <a:tc>
                  <a:txBody>
                    <a:bodyPr/>
                    <a:lstStyle/>
                    <a:p>
                      <a:r>
                        <a:rPr lang="en-US" dirty="0" smtClean="0"/>
                        <a:t>Mavis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8"/>
                        </a:rPr>
                        <a:t>Mavis</a:t>
                      </a:r>
                      <a:r>
                        <a:rPr lang="en-US" baseline="0" dirty="0" smtClean="0">
                          <a:hlinkClick r:id="rId8"/>
                        </a:rPr>
                        <a:t>@company.com</a:t>
                      </a:r>
                      <a:endParaRPr lang="en-US" dirty="0"/>
                    </a:p>
                  </a:txBody>
                  <a:tcPr/>
                </a:tc>
              </a:tr>
              <a:tr h="665480">
                <a:tc>
                  <a:txBody>
                    <a:bodyPr/>
                    <a:lstStyle/>
                    <a:p>
                      <a:r>
                        <a:rPr lang="en-US" dirty="0" smtClean="0"/>
                        <a:t>Doug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9"/>
                        </a:rPr>
                        <a:t>Doug@company.com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4" name="Line 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249363" y="5799138"/>
            <a:ext cx="7208837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627715" name="Line 3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 flipV="1">
            <a:off x="1242990" y="1898319"/>
            <a:ext cx="15875" cy="3916363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2532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47800" y="5862638"/>
            <a:ext cx="6781800" cy="36933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normAutofit/>
          </a:bodyPr>
          <a:lstStyle/>
          <a:p>
            <a:pPr algn="ctr"/>
            <a:r>
              <a:rPr lang="en-US" dirty="0" smtClean="0"/>
              <a:t>Time Spent</a:t>
            </a:r>
            <a:endParaRPr lang="en-US" dirty="0">
              <a:effectLst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-5400000">
            <a:off x="-908003" y="3759802"/>
            <a:ext cx="3709340" cy="36933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normAutofit/>
          </a:bodyPr>
          <a:lstStyle/>
          <a:p>
            <a:pPr algn="ctr"/>
            <a:r>
              <a:rPr lang="en-US" dirty="0" smtClean="0">
                <a:effectLst/>
              </a:rPr>
              <a:t>Projects Worked On</a:t>
            </a:r>
            <a:endParaRPr lang="en-US" dirty="0">
              <a:effectLst/>
            </a:endParaRPr>
          </a:p>
        </p:txBody>
      </p:sp>
      <p:sp>
        <p:nvSpPr>
          <p:cNvPr id="627722" name="AutoShape 10"/>
          <p:cNvSpPr>
            <a:spLocks noChangeArrowheads="1"/>
          </p:cNvSpPr>
          <p:nvPr>
            <p:custDataLst>
              <p:tags r:id="rId6"/>
            </p:custDataLst>
          </p:nvPr>
        </p:nvSpPr>
        <p:spPr bwMode="invGray">
          <a:xfrm>
            <a:off x="1756484" y="4329094"/>
            <a:ext cx="1753651" cy="1222157"/>
          </a:xfrm>
          <a:prstGeom prst="round2DiagRect">
            <a:avLst/>
          </a:prstGeom>
          <a:solidFill>
            <a:schemeClr val="bg1"/>
          </a:solidFill>
          <a:ln w="127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rIns="45720" anchor="ctr">
            <a:noAutofit/>
          </a:bodyPr>
          <a:lstStyle/>
          <a:p>
            <a:pPr algn="ctr">
              <a:defRPr/>
            </a:pPr>
            <a:r>
              <a:rPr lang="en-US" sz="2000" dirty="0" smtClean="0">
                <a:latin typeface="Segoe Semibold" pitchFamily="34" charset="0"/>
              </a:rPr>
              <a:t>Get Familiar</a:t>
            </a:r>
            <a:endParaRPr lang="en-US" sz="2000" dirty="0"/>
          </a:p>
        </p:txBody>
      </p:sp>
      <p:sp>
        <p:nvSpPr>
          <p:cNvPr id="627725" name="AutoShape 13"/>
          <p:cNvSpPr>
            <a:spLocks noChangeArrowheads="1"/>
          </p:cNvSpPr>
          <p:nvPr>
            <p:custDataLst>
              <p:tags r:id="rId7"/>
            </p:custDataLst>
          </p:nvPr>
        </p:nvSpPr>
        <p:spPr bwMode="invGray">
          <a:xfrm>
            <a:off x="6335671" y="2089798"/>
            <a:ext cx="1743878" cy="1212785"/>
          </a:xfrm>
          <a:prstGeom prst="round2DiagRect">
            <a:avLst/>
          </a:prstGeom>
          <a:solidFill>
            <a:schemeClr val="bg1"/>
          </a:solidFill>
          <a:ln w="127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rIns="45720" anchor="ctr">
            <a:noAutofit/>
          </a:bodyPr>
          <a:lstStyle/>
          <a:p>
            <a:pPr algn="ctr">
              <a:defRPr/>
            </a:pPr>
            <a:r>
              <a:rPr lang="en-US" sz="2000" dirty="0" smtClean="0">
                <a:latin typeface="Segoe Semibold" pitchFamily="34" charset="0"/>
              </a:rPr>
              <a:t>Achieve Mastery</a:t>
            </a:r>
            <a:endParaRPr lang="en-US" sz="2000" dirty="0"/>
          </a:p>
        </p:txBody>
      </p:sp>
      <p:sp>
        <p:nvSpPr>
          <p:cNvPr id="627728" name="Rectangle 16"/>
          <p:cNvSpPr>
            <a:spLocks noGrp="1" noChangeArrowheads="1"/>
          </p:cNvSpPr>
          <p:nvPr>
            <p:ph type="title"/>
            <p:custDataLst>
              <p:tags r:id="rId8"/>
            </p:custDataLst>
          </p:nvPr>
        </p:nvSpPr>
        <p:spPr>
          <a:xfrm>
            <a:off x="841248" y="301752"/>
            <a:ext cx="8077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Working Toward Mastery</a:t>
            </a:r>
          </a:p>
        </p:txBody>
      </p:sp>
      <p:sp>
        <p:nvSpPr>
          <p:cNvPr id="17" name="AutoShape 10"/>
          <p:cNvSpPr>
            <a:spLocks noChangeArrowheads="1"/>
          </p:cNvSpPr>
          <p:nvPr>
            <p:custDataLst>
              <p:tags r:id="rId9"/>
            </p:custDataLst>
          </p:nvPr>
        </p:nvSpPr>
        <p:spPr bwMode="invGray">
          <a:xfrm>
            <a:off x="4191000" y="3276600"/>
            <a:ext cx="1753651" cy="1222157"/>
          </a:xfrm>
          <a:prstGeom prst="round2DiagRect">
            <a:avLst/>
          </a:prstGeom>
          <a:solidFill>
            <a:schemeClr val="bg1"/>
          </a:solidFill>
          <a:ln w="127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rIns="45720" anchor="ctr">
            <a:noAutofit/>
          </a:bodyPr>
          <a:lstStyle/>
          <a:p>
            <a:pPr algn="ctr">
              <a:defRPr/>
            </a:pPr>
            <a:r>
              <a:rPr lang="en-US" sz="2000" dirty="0" smtClean="0">
                <a:latin typeface="Segoe Semibold" pitchFamily="34" charset="0"/>
              </a:rPr>
              <a:t>Get Experienced</a:t>
            </a:r>
            <a:endParaRPr lang="en-US" sz="2000" dirty="0"/>
          </a:p>
        </p:txBody>
      </p:sp>
      <p:sp>
        <p:nvSpPr>
          <p:cNvPr id="11" name="Freeform 15"/>
          <p:cNvSpPr>
            <a:spLocks/>
          </p:cNvSpPr>
          <p:nvPr>
            <p:custDataLst>
              <p:tags r:id="rId10"/>
            </p:custDataLst>
          </p:nvPr>
        </p:nvSpPr>
        <p:spPr bwMode="auto">
          <a:xfrm rot="21240482">
            <a:off x="2519412" y="1676400"/>
            <a:ext cx="3728988" cy="2313711"/>
          </a:xfrm>
          <a:custGeom>
            <a:avLst/>
            <a:gdLst/>
            <a:ahLst/>
            <a:cxnLst>
              <a:cxn ang="0">
                <a:pos x="0" y="1390"/>
              </a:cxn>
              <a:cxn ang="0">
                <a:pos x="1529" y="158"/>
              </a:cxn>
              <a:cxn ang="0">
                <a:pos x="1529" y="0"/>
              </a:cxn>
              <a:cxn ang="0">
                <a:pos x="2030" y="360"/>
              </a:cxn>
              <a:cxn ang="0">
                <a:pos x="1523" y="714"/>
              </a:cxn>
              <a:cxn ang="0">
                <a:pos x="1520" y="543"/>
              </a:cxn>
              <a:cxn ang="0">
                <a:pos x="0" y="1390"/>
              </a:cxn>
            </a:cxnLst>
            <a:rect l="0" t="0" r="r" b="b"/>
            <a:pathLst>
              <a:path w="2030" h="1390">
                <a:moveTo>
                  <a:pt x="0" y="1390"/>
                </a:moveTo>
                <a:cubicBezTo>
                  <a:pt x="131" y="796"/>
                  <a:pt x="676" y="220"/>
                  <a:pt x="1529" y="158"/>
                </a:cubicBezTo>
                <a:lnTo>
                  <a:pt x="1529" y="0"/>
                </a:lnTo>
                <a:lnTo>
                  <a:pt x="2030" y="360"/>
                </a:lnTo>
                <a:lnTo>
                  <a:pt x="1523" y="714"/>
                </a:lnTo>
                <a:lnTo>
                  <a:pt x="1520" y="543"/>
                </a:lnTo>
                <a:cubicBezTo>
                  <a:pt x="803" y="447"/>
                  <a:pt x="109" y="1123"/>
                  <a:pt x="0" y="1390"/>
                </a:cubicBezTo>
                <a:close/>
              </a:path>
            </a:pathLst>
          </a:custGeom>
          <a:gradFill rotWithShape="1">
            <a:gsLst>
              <a:gs pos="0">
                <a:schemeClr val="accent5"/>
              </a:gs>
              <a:gs pos="100000">
                <a:schemeClr val="accent4"/>
              </a:gs>
            </a:gsLst>
            <a:lin ang="18900000" scaled="1"/>
          </a:gradFill>
          <a:ln w="317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>
            <a:noAutofit/>
          </a:bodyPr>
          <a:lstStyle/>
          <a:p>
            <a:pPr>
              <a:defRPr/>
            </a:pPr>
            <a:endParaRPr lang="en-US"/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762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841249" y="304800"/>
            <a:ext cx="7921752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Doing Your Best Work</a:t>
            </a:r>
          </a:p>
        </p:txBody>
      </p:sp>
      <p:sp>
        <p:nvSpPr>
          <p:cNvPr id="629763" name="Rectangle 3"/>
          <p:cNvSpPr>
            <a:spLocks noGrp="1" noChangeArrowheads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800600" y="2098675"/>
            <a:ext cx="4129087" cy="4149725"/>
          </a:xfrm>
        </p:spPr>
        <p:txBody>
          <a:bodyPr>
            <a:normAutofit/>
          </a:bodyPr>
          <a:lstStyle/>
          <a:p>
            <a:r>
              <a:rPr lang="en-US" dirty="0" smtClean="0"/>
              <a:t>Working from home</a:t>
            </a:r>
          </a:p>
          <a:p>
            <a:r>
              <a:rPr lang="en-US" dirty="0" smtClean="0"/>
              <a:t>Working offsite</a:t>
            </a:r>
          </a:p>
          <a:p>
            <a:r>
              <a:rPr lang="en-US" dirty="0" smtClean="0"/>
              <a:t>Technology requirements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55"/>
          <a:stretch/>
        </p:blipFill>
        <p:spPr>
          <a:xfrm>
            <a:off x="914399" y="1447800"/>
            <a:ext cx="3657601" cy="495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04800"/>
            <a:ext cx="4267200" cy="1143000"/>
          </a:xfrm>
        </p:spPr>
        <p:txBody>
          <a:bodyPr/>
          <a:lstStyle/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0" y="1524000"/>
            <a:ext cx="4267200" cy="4297363"/>
          </a:xfrm>
        </p:spPr>
        <p:txBody>
          <a:bodyPr/>
          <a:lstStyle/>
          <a:p>
            <a:r>
              <a:rPr lang="en-US" dirty="0" smtClean="0"/>
              <a:t>Jeremy</a:t>
            </a:r>
          </a:p>
          <a:p>
            <a:pPr lvl="1"/>
            <a:r>
              <a:rPr lang="en-US" dirty="0" smtClean="0"/>
              <a:t>His first day</a:t>
            </a:r>
          </a:p>
          <a:p>
            <a:pPr lvl="1"/>
            <a:r>
              <a:rPr lang="en-US" dirty="0" smtClean="0"/>
              <a:t>Mistakes made</a:t>
            </a:r>
          </a:p>
          <a:p>
            <a:pPr lvl="1"/>
            <a:r>
              <a:rPr lang="en-US" dirty="0" smtClean="0"/>
              <a:t>Successes achieved</a:t>
            </a:r>
          </a:p>
          <a:p>
            <a:pPr lvl="1"/>
            <a:r>
              <a:rPr lang="en-US" dirty="0" smtClean="0"/>
              <a:t>The moral of the story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6144" y="0"/>
            <a:ext cx="3827856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04800"/>
            <a:ext cx="4267200" cy="1143000"/>
          </a:xfrm>
        </p:spPr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0" y="1524000"/>
            <a:ext cx="4191000" cy="4297363"/>
          </a:xfrm>
        </p:spPr>
        <p:txBody>
          <a:bodyPr/>
          <a:lstStyle/>
          <a:p>
            <a:r>
              <a:rPr lang="en-US" dirty="0" smtClean="0"/>
              <a:t>What we can learn from Jeremy</a:t>
            </a:r>
          </a:p>
          <a:p>
            <a:r>
              <a:rPr lang="en-US" dirty="0" smtClean="0"/>
              <a:t>Best practices</a:t>
            </a:r>
          </a:p>
          <a:p>
            <a:r>
              <a:rPr lang="en-US" dirty="0" smtClean="0"/>
              <a:t>Take-aways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6144" y="0"/>
            <a:ext cx="3827856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your challenges</a:t>
            </a:r>
          </a:p>
          <a:p>
            <a:pPr lvl="1"/>
            <a:r>
              <a:rPr lang="en-US" dirty="0" smtClean="0"/>
              <a:t>Technological</a:t>
            </a:r>
            <a:r>
              <a:rPr lang="en-US" dirty="0"/>
              <a:t> </a:t>
            </a:r>
            <a:r>
              <a:rPr lang="en-US" dirty="0" smtClean="0"/>
              <a:t>as well as personal</a:t>
            </a:r>
          </a:p>
          <a:p>
            <a:r>
              <a:rPr lang="en-US" dirty="0" smtClean="0"/>
              <a:t>Set realistic expectation</a:t>
            </a:r>
          </a:p>
          <a:p>
            <a:pPr lvl="1"/>
            <a:r>
              <a:rPr lang="en-US" dirty="0" smtClean="0"/>
              <a:t>Mastery is not achieved overnight</a:t>
            </a:r>
          </a:p>
          <a:p>
            <a:r>
              <a:rPr lang="en-US" dirty="0" smtClean="0"/>
              <a:t>Keep your eye on the goal</a:t>
            </a:r>
          </a:p>
          <a:p>
            <a:pPr lvl="1"/>
            <a:r>
              <a:rPr lang="en-US" dirty="0" smtClean="0"/>
              <a:t>Mentorship programs</a:t>
            </a:r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be 1"/>
          <p:cNvSpPr/>
          <p:nvPr/>
        </p:nvSpPr>
        <p:spPr>
          <a:xfrm>
            <a:off x="620501" y="3448049"/>
            <a:ext cx="752223" cy="808483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>
                <a:solidFill>
                  <a:schemeClr val="tx1"/>
                </a:solidFill>
                <a:latin typeface="Aharoni" panose="02010803020104030203" pitchFamily="2" charset="-79"/>
                <a:ea typeface="Tahoma" pitchFamily="34" charset="0"/>
                <a:cs typeface="Aharoni" panose="02010803020104030203" pitchFamily="2" charset="-79"/>
              </a:rPr>
              <a:t>I</a:t>
            </a:r>
          </a:p>
        </p:txBody>
      </p:sp>
      <p:sp>
        <p:nvSpPr>
          <p:cNvPr id="3" name="Cube 2"/>
          <p:cNvSpPr/>
          <p:nvPr/>
        </p:nvSpPr>
        <p:spPr>
          <a:xfrm>
            <a:off x="1641977" y="3448049"/>
            <a:ext cx="752223" cy="808483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>
                <a:solidFill>
                  <a:schemeClr val="tx1"/>
                </a:solidFill>
                <a:latin typeface="Aharoni" panose="02010803020104030203" pitchFamily="2" charset="-79"/>
                <a:ea typeface="Tahoma" pitchFamily="34" charset="0"/>
                <a:cs typeface="Aharoni" panose="02010803020104030203" pitchFamily="2" charset="-79"/>
              </a:rPr>
              <a:t>M</a:t>
            </a:r>
          </a:p>
        </p:txBody>
      </p:sp>
      <p:sp>
        <p:nvSpPr>
          <p:cNvPr id="4" name="Cube 3"/>
          <p:cNvSpPr/>
          <p:nvPr/>
        </p:nvSpPr>
        <p:spPr>
          <a:xfrm>
            <a:off x="2663454" y="3448049"/>
            <a:ext cx="752223" cy="808483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>
                <a:solidFill>
                  <a:schemeClr val="tx1"/>
                </a:solidFill>
                <a:latin typeface="Aharoni" panose="02010803020104030203" pitchFamily="2" charset="-79"/>
                <a:ea typeface="Tahoma" pitchFamily="34" charset="0"/>
                <a:cs typeface="Aharoni" panose="02010803020104030203" pitchFamily="2" charset="-79"/>
              </a:rPr>
              <a:t>P</a:t>
            </a:r>
          </a:p>
        </p:txBody>
      </p:sp>
      <p:sp>
        <p:nvSpPr>
          <p:cNvPr id="5" name="Cube 4"/>
          <p:cNvSpPr/>
          <p:nvPr/>
        </p:nvSpPr>
        <p:spPr>
          <a:xfrm>
            <a:off x="3684932" y="3043809"/>
            <a:ext cx="752223" cy="808483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>
                <a:solidFill>
                  <a:schemeClr val="tx1"/>
                </a:solidFill>
                <a:latin typeface="Aharoni" panose="02010803020104030203" pitchFamily="2" charset="-79"/>
                <a:ea typeface="Tahoma" pitchFamily="34" charset="0"/>
                <a:cs typeface="Aharoni" panose="02010803020104030203" pitchFamily="2" charset="-79"/>
              </a:rPr>
              <a:t>R</a:t>
            </a:r>
          </a:p>
        </p:txBody>
      </p:sp>
      <p:sp>
        <p:nvSpPr>
          <p:cNvPr id="6" name="Cube 5"/>
          <p:cNvSpPr/>
          <p:nvPr/>
        </p:nvSpPr>
        <p:spPr>
          <a:xfrm>
            <a:off x="4706409" y="3448049"/>
            <a:ext cx="752223" cy="808483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>
                <a:solidFill>
                  <a:schemeClr val="tx1"/>
                </a:solidFill>
                <a:latin typeface="Aharoni" panose="02010803020104030203" pitchFamily="2" charset="-79"/>
                <a:ea typeface="Tahoma" pitchFamily="34" charset="0"/>
                <a:cs typeface="Aharoni" panose="02010803020104030203" pitchFamily="2" charset="-79"/>
              </a:rPr>
              <a:t>O</a:t>
            </a:r>
          </a:p>
        </p:txBody>
      </p:sp>
      <p:sp>
        <p:nvSpPr>
          <p:cNvPr id="7" name="Cube 6"/>
          <p:cNvSpPr/>
          <p:nvPr/>
        </p:nvSpPr>
        <p:spPr>
          <a:xfrm>
            <a:off x="5486400" y="3962400"/>
            <a:ext cx="752223" cy="808483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>
                <a:solidFill>
                  <a:schemeClr val="tx1"/>
                </a:solidFill>
                <a:latin typeface="Aharoni" panose="02010803020104030203" pitchFamily="2" charset="-79"/>
                <a:ea typeface="Tahoma" pitchFamily="34" charset="0"/>
                <a:cs typeface="Aharoni" panose="02010803020104030203" pitchFamily="2" charset="-79"/>
              </a:rPr>
              <a:t>V</a:t>
            </a:r>
          </a:p>
        </p:txBody>
      </p:sp>
      <p:sp>
        <p:nvSpPr>
          <p:cNvPr id="8" name="Cube 7"/>
          <p:cNvSpPr/>
          <p:nvPr/>
        </p:nvSpPr>
        <p:spPr>
          <a:xfrm>
            <a:off x="6749361" y="3448049"/>
            <a:ext cx="752223" cy="808483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>
                <a:solidFill>
                  <a:schemeClr val="tx1"/>
                </a:solidFill>
                <a:latin typeface="Aharoni" panose="02010803020104030203" pitchFamily="2" charset="-79"/>
                <a:ea typeface="Tahoma" pitchFamily="34" charset="0"/>
                <a:cs typeface="Aharoni" panose="02010803020104030203" pitchFamily="2" charset="-79"/>
              </a:rPr>
              <a:t>E</a:t>
            </a:r>
          </a:p>
        </p:txBody>
      </p:sp>
      <p:sp>
        <p:nvSpPr>
          <p:cNvPr id="9" name="Cube 8"/>
          <p:cNvSpPr/>
          <p:nvPr/>
        </p:nvSpPr>
        <p:spPr>
          <a:xfrm>
            <a:off x="7770840" y="3448049"/>
            <a:ext cx="752223" cy="808483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>
                <a:solidFill>
                  <a:schemeClr val="tx1"/>
                </a:solidFill>
                <a:latin typeface="Aharoni" panose="02010803020104030203" pitchFamily="2" charset="-79"/>
                <a:ea typeface="Tahoma" pitchFamily="34" charset="0"/>
                <a:cs typeface="Aharoni" panose="02010803020104030203" pitchFamily="2" charset="-79"/>
              </a:rPr>
              <a:t>D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 idx="4294967295"/>
          </p:nvPr>
        </p:nvSpPr>
        <p:spPr>
          <a:xfrm>
            <a:off x="1066800" y="274638"/>
            <a:ext cx="8077200" cy="1143000"/>
          </a:xfrm>
        </p:spPr>
        <p:txBody>
          <a:bodyPr/>
          <a:lstStyle/>
          <a:p>
            <a:r>
              <a:rPr lang="en-US" dirty="0" smtClean="0"/>
              <a:t>Smart Guides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10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0" y="2087880"/>
            <a:ext cx="2667000" cy="14935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952500" y="2908151"/>
            <a:ext cx="1409700" cy="112776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Up Arrow 6"/>
          <p:cNvSpPr/>
          <p:nvPr/>
        </p:nvSpPr>
        <p:spPr>
          <a:xfrm>
            <a:off x="7239000" y="3581400"/>
            <a:ext cx="1010557" cy="21717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7620000" y="4572000"/>
            <a:ext cx="304800" cy="16002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281082" y="2908151"/>
            <a:ext cx="1409700" cy="112776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Merge Shapes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043767"/>
      </p:ext>
    </p:extLst>
  </p:cSld>
  <p:clrMapOvr>
    <a:masterClrMapping/>
  </p:clrMapOvr>
  <p:transition spd="slow"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952638" y="2178099"/>
            <a:ext cx="2650015" cy="1400353"/>
          </a:xfrm>
          <a:prstGeom prst="roundRect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5" name="Rounded Rectangle 4"/>
          <p:cNvSpPr/>
          <p:nvPr/>
        </p:nvSpPr>
        <p:spPr>
          <a:xfrm>
            <a:off x="3669460" y="4218082"/>
            <a:ext cx="1457259" cy="1198959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6" name="Title 5"/>
          <p:cNvSpPr>
            <a:spLocks noGrp="1"/>
          </p:cNvSpPr>
          <p:nvPr>
            <p:ph type="title" idx="4294967295"/>
          </p:nvPr>
        </p:nvSpPr>
        <p:spPr>
          <a:xfrm>
            <a:off x="1066800" y="274638"/>
            <a:ext cx="8077200" cy="1143000"/>
          </a:xfrm>
        </p:spPr>
        <p:txBody>
          <a:bodyPr/>
          <a:lstStyle/>
          <a:p>
            <a:r>
              <a:rPr lang="en-US" dirty="0" smtClean="0"/>
              <a:t>Eyedropper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1186004" y="4112115"/>
            <a:ext cx="1304925" cy="1304925"/>
          </a:xfrm>
          <a:prstGeom prst="ellipse">
            <a:avLst/>
          </a:prstGeom>
          <a:gradFill flip="none" rotWithShape="1">
            <a:gsLst>
              <a:gs pos="0">
                <a:srgbClr val="26C08D">
                  <a:shade val="30000"/>
                  <a:satMod val="115000"/>
                </a:srgbClr>
              </a:gs>
              <a:gs pos="50000">
                <a:srgbClr val="26C08D">
                  <a:shade val="67500"/>
                  <a:satMod val="115000"/>
                </a:srgbClr>
              </a:gs>
              <a:gs pos="100000">
                <a:srgbClr val="26C08D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8" name="Rounded Rectangle 7"/>
          <p:cNvSpPr/>
          <p:nvPr/>
        </p:nvSpPr>
        <p:spPr>
          <a:xfrm>
            <a:off x="1185993" y="2125267"/>
            <a:ext cx="2853944" cy="1505999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9" name="Isosceles Triangle 8"/>
          <p:cNvSpPr/>
          <p:nvPr/>
        </p:nvSpPr>
        <p:spPr>
          <a:xfrm>
            <a:off x="5897007" y="3931130"/>
            <a:ext cx="2514600" cy="1485900"/>
          </a:xfrm>
          <a:prstGeom prst="triangle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1"/>
          </a:p>
        </p:txBody>
      </p:sp>
    </p:spTree>
    <p:extLst>
      <p:ext uri="{BB962C8B-B14F-4D97-AF65-F5344CB8AC3E}">
        <p14:creationId xmlns:p14="http://schemas.microsoft.com/office/powerpoint/2010/main" val="27939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New Employee Orientation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Getting to know your new assignment</a:t>
            </a:r>
          </a:p>
          <a:p>
            <a:r>
              <a:rPr lang="en-US" dirty="0"/>
              <a:t>Familiarizing yourself with your new environment</a:t>
            </a:r>
          </a:p>
          <a:p>
            <a:r>
              <a:rPr lang="en-US" dirty="0" smtClean="0"/>
              <a:t>Meeting new colleagues </a:t>
            </a:r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54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Questions?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95400" y="2363450"/>
            <a:ext cx="6781800" cy="38087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sz="7200" dirty="0" smtClean="0"/>
              <a:t>New Work</a:t>
            </a:r>
            <a:endParaRPr lang="en-US" sz="7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000" y="0"/>
            <a:ext cx="7765662" cy="164761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76600" y="2087940"/>
            <a:ext cx="5206554" cy="385566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sz="7200" dirty="0" smtClean="0"/>
              <a:t>New Environment </a:t>
            </a:r>
            <a:endParaRPr lang="en-US" sz="7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53000" y="0"/>
            <a:ext cx="7765662" cy="16476125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76600" y="2087940"/>
            <a:ext cx="5257800" cy="408426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sz="7200" dirty="0" smtClean="0"/>
              <a:t>New Colleagues </a:t>
            </a:r>
            <a:endParaRPr lang="en-US" sz="7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63332" y="-6858000"/>
            <a:ext cx="7765662" cy="164761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-316180" y="3775286"/>
            <a:ext cx="2895600" cy="3390489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822935" y="2381379"/>
            <a:ext cx="3711465" cy="280022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sz="7200" dirty="0" smtClean="0"/>
              <a:t>Welcome</a:t>
            </a:r>
            <a:endParaRPr lang="en-US" sz="7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9862" y="1514197"/>
            <a:ext cx="3042138" cy="305780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108261" y="-3142205"/>
            <a:ext cx="2895600" cy="686108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828800" y="1752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301752"/>
            <a:ext cx="8077200" cy="1143000"/>
          </a:xfrm>
        </p:spPr>
        <p:txBody>
          <a:bodyPr/>
          <a:lstStyle/>
          <a:p>
            <a:r>
              <a:rPr lang="en-US" dirty="0" smtClean="0"/>
              <a:t>Today’s Overview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E429971-BC57-430F-BB25-C0574E5E39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7E429971-BC57-430F-BB25-C0574E5E39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54B1729-BC98-42C1-9C6C-D65DCBA435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graphicEl>
                                              <a:dgm id="{D54B1729-BC98-42C1-9C6C-D65DCBA435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04276DC-EE64-470A-B8BC-09067B8045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C04276DC-EE64-470A-B8BC-09067B8045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37A5355-225B-4C6F-AED7-6C620F99EE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graphicEl>
                                              <a:dgm id="{B37A5355-225B-4C6F-AED7-6C620F99EE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5034101-5B7D-4FE7-B47A-5A48CF3960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F5034101-5B7D-4FE7-B47A-5A48CF3960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7C3E6FD-D83F-4BDA-907E-B5EE041DA9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C7C3E6FD-D83F-4BDA-907E-B5EE041DA9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06168"/>
            <a:ext cx="8077200" cy="1143000"/>
          </a:xfrm>
        </p:spPr>
        <p:txBody>
          <a:bodyPr/>
          <a:lstStyle/>
          <a:p>
            <a:r>
              <a:rPr lang="en-US" dirty="0" smtClean="0"/>
              <a:t>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524000"/>
            <a:ext cx="3733800" cy="452596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Technology </a:t>
            </a:r>
          </a:p>
          <a:p>
            <a:r>
              <a:rPr lang="en-US" sz="3200" dirty="0"/>
              <a:t>Procedure</a:t>
            </a:r>
          </a:p>
          <a:p>
            <a:r>
              <a:rPr lang="en-US" sz="3200" dirty="0" smtClean="0"/>
              <a:t>Policies</a:t>
            </a:r>
          </a:p>
          <a:p>
            <a:r>
              <a:rPr lang="en-US" sz="3200" dirty="0" smtClean="0"/>
              <a:t>Benefits 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4400" y="1676400"/>
            <a:ext cx="3464393" cy="44026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C 0.02309 -4.07407E-6 0.04184 0.02477 0.04184 0.05533 C 0.04184 0.08612 0.02309 0.11112 3.61111E-6 0.11112 C -0.02292 0.11112 -0.0415 0.08612 -0.0415 0.05533 C -0.0415 0.02477 -0.02292 -4.07407E-6 3.61111E-6 -4.07407E-6 Z " pathEditMode="relative" rAng="0" ptsTypes="fffff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New Work</a:t>
            </a:r>
            <a:endParaRPr lang="en-US" sz="5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p2w5yLf7gRoIxhgGANLdN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wNinuYvMzfZ5U1vBqhNh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97Sh4Wf3q9VkhYZEnvoz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7YHL0AN4yxWP6rbpeJii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8QIQoYhKAdhY0TAjVFgl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nsRxtYgFhsQbQR2acPMN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8rhPVNC2ZkJsgYQvjtV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8O3IgLtryNrFUJ6b9lRE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NleKja73hohXWjuz775t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SbIsX2HQuOqjOBqXA0jcY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Q6pMcljtk1MJ0De6E19B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sVeI2TwAzQM9S4tQjLvMM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lJFhM9s1uk4SUavhm7qdN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RE8H4Cw6MhrnQZNFfxntk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dIAG7WhWjupCZ4n8F2Ks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C7AXHsIfcZM0GIL5sI0jk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hWvCQomImT50qU5y4Zn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t3NLyN5bG9MX84Ywq40Qo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ORDfvhHahmpDFmvtYCcVK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ODdiYQyEGY8EmMcNZ3vZT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p3DFAl6DuE5xCL7XTKqo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nk8vjtC9q0JAXtyxsX2O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cuf4iZwLgLEPe9Eifdx3u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zParF19LzvJyR9qw266In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zdaKHeWyBnZyZ2cDqRSo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RMR96J2MVd0CGe2e5htjk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rdC8eV6YWWfpMhsRT8j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5rpkfSAY2XQl9CRvNvPMK"/>
</p:tagLst>
</file>

<file path=ppt/theme/theme1.xml><?xml version="1.0" encoding="utf-8"?>
<a:theme xmlns:a="http://schemas.openxmlformats.org/drawingml/2006/main" name="Traini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</Template>
  <TotalTime>0</TotalTime>
  <Words>728</Words>
  <Application>Microsoft Office PowerPoint</Application>
  <PresentationFormat>On-screen Show (4:3)</PresentationFormat>
  <Paragraphs>139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Aharoni</vt:lpstr>
      <vt:lpstr>Arial</vt:lpstr>
      <vt:lpstr>Calibri</vt:lpstr>
      <vt:lpstr>Georgia</vt:lpstr>
      <vt:lpstr>Segoe Semibold</vt:lpstr>
      <vt:lpstr>Tahoma</vt:lpstr>
      <vt:lpstr>Training</vt:lpstr>
      <vt:lpstr>Training New Employees</vt:lpstr>
      <vt:lpstr>New Employee Orientation</vt:lpstr>
      <vt:lpstr>PowerPoint Presentation</vt:lpstr>
      <vt:lpstr>PowerPoint Presentation</vt:lpstr>
      <vt:lpstr>PowerPoint Presentation</vt:lpstr>
      <vt:lpstr>PowerPoint Presentation</vt:lpstr>
      <vt:lpstr>Today’s Overview </vt:lpstr>
      <vt:lpstr>Learning Objectives</vt:lpstr>
      <vt:lpstr>New Work</vt:lpstr>
      <vt:lpstr>New Work</vt:lpstr>
      <vt:lpstr>Who’s Who</vt:lpstr>
      <vt:lpstr>Working Toward Mastery</vt:lpstr>
      <vt:lpstr>Doing Your Best Work</vt:lpstr>
      <vt:lpstr>Case Study</vt:lpstr>
      <vt:lpstr>Discussion</vt:lpstr>
      <vt:lpstr>Summary</vt:lpstr>
      <vt:lpstr>Smart Guides</vt:lpstr>
      <vt:lpstr>Merge Shapes</vt:lpstr>
      <vt:lpstr>Eyedropper</vt:lpstr>
      <vt:lpstr>Questions?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2014-03-14T05:34:14Z</dcterms:created>
  <dcterms:modified xsi:type="dcterms:W3CDTF">2014-03-14T05:59:32Z</dcterms:modified>
</cp:coreProperties>
</file>